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3"/>
  </p:sldMasterIdLst>
  <p:notesMasterIdLst>
    <p:notesMasterId r:id="rId23"/>
  </p:notesMasterIdLst>
  <p:sldIdLst>
    <p:sldId id="256" r:id="rId4"/>
    <p:sldId id="257" r:id="rId5"/>
    <p:sldId id="258" r:id="rId6"/>
    <p:sldId id="259" r:id="rId7"/>
    <p:sldId id="260" r:id="rId8"/>
    <p:sldId id="261" r:id="rId9"/>
    <p:sldId id="262" r:id="rId10"/>
    <p:sldId id="263" r:id="rId11"/>
    <p:sldId id="264"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Comfortaa" panose="020B0604020202020204" charset="0"/>
      <p:regular r:id="rId24"/>
      <p:bold r:id="rId25"/>
    </p:embeddedFont>
    <p:embeddedFont>
      <p:font typeface="Comfortaa Medium" panose="020B0604020202020204" charset="0"/>
      <p:regular r:id="rId26"/>
      <p:bold r:id="rId27"/>
    </p:embeddedFont>
    <p:embeddedFont>
      <p:font typeface="Roboto" panose="02000000000000000000"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a Zago" userId="868c17f2-5f7b-4625-be92-cbe91090d795" providerId="ADAL" clId="{4FA94C43-494D-4555-8FA9-52DC7435B7EC}"/>
    <pc:docChg chg="delSld modSld">
      <pc:chgData name="Mattia Zago" userId="868c17f2-5f7b-4625-be92-cbe91090d795" providerId="ADAL" clId="{4FA94C43-494D-4555-8FA9-52DC7435B7EC}" dt="2024-04-11T14:36:28.922" v="1" actId="2696"/>
      <pc:docMkLst>
        <pc:docMk/>
      </pc:docMkLst>
      <pc:sldChg chg="modSp mod">
        <pc:chgData name="Mattia Zago" userId="868c17f2-5f7b-4625-be92-cbe91090d795" providerId="ADAL" clId="{4FA94C43-494D-4555-8FA9-52DC7435B7EC}" dt="2024-04-11T14:34:44.061" v="0" actId="404"/>
        <pc:sldMkLst>
          <pc:docMk/>
          <pc:sldMk cId="0" sldId="257"/>
        </pc:sldMkLst>
        <pc:spChg chg="mod">
          <ac:chgData name="Mattia Zago" userId="868c17f2-5f7b-4625-be92-cbe91090d795" providerId="ADAL" clId="{4FA94C43-494D-4555-8FA9-52DC7435B7EC}" dt="2024-04-11T14:34:44.061" v="0" actId="404"/>
          <ac:spMkLst>
            <pc:docMk/>
            <pc:sldMk cId="0" sldId="257"/>
            <ac:spMk id="118" creationId="{00000000-0000-0000-0000-000000000000}"/>
          </ac:spMkLst>
        </pc:spChg>
      </pc:sldChg>
      <pc:sldChg chg="del">
        <pc:chgData name="Mattia Zago" userId="868c17f2-5f7b-4625-be92-cbe91090d795" providerId="ADAL" clId="{4FA94C43-494D-4555-8FA9-52DC7435B7EC}" dt="2024-04-11T14:36:28.922" v="1" actId="2696"/>
        <pc:sldMkLst>
          <pc:docMk/>
          <pc:sldMk cId="0"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oudentity.com/news/acl-rbac-abac-pbac-radac-and-a-dash-of-cbac/"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loudentity.com/news/acl-rbac-abac-pbac-radac-and-a-dash-of-cbac/"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loudentity.com/news/acl-rbac-abac-pbac-radac-and-a-dash-of-cbac/"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loudentity.com/news/acl-rbac-abac-pbac-radac-and-a-dash-of-cbac/"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99a27ccfde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99a27ccfde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61862eb82d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61862eb82d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This presentation fits among multiple decks covering reference enterprise architectures in different Cybersecurity domains which all, in turn, cover a vast range of activities.   Governance, Risk &amp; Compliance, GRC in short, which through cloudification increased the need for proper Vendor Risk Management, Cybersecurity Operations - commonly known as running a Security Operations Center or SoC, Proactive Services often associated with Red team activities and Business Continuity Planning, Vulnerability Management often linked to Attack Surface Monitoring and Endpoint detection, Awareness and training and the topic we will discuss today: Identity &amp; Access Management.</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As I said, this is an extremely high-level overview, </a:t>
            </a:r>
            <a:endParaRPr sz="12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81bad8a0e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a81bad8a0e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37415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61e4b2d95e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61e4b2d95e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I’m not going to explain in-depth why we need Enterprise Architecture, this deck is purposed to sharpen our insights on corporate access from a business perspective, and, I’d like to add a little twist by drawing your attention on issues we often see in absence of enterprise architectural authority.</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that can arise from loose architectural control or loose interaction between business and IT on Identity &amp; Access Management topics.  Corporate Identity &amp; Access Management, let alone any course corrections or adjustments in this domain represent serious and hard to justify investments.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Most IAM solutions are subscription models based on user population or authentication attempts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Therefore scaling up causes a linear cost increase, with barely any advantage of scale.</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and also explain what happens in case Identity &amp; Access Management is not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CISOs and heads of security usually encounter in Cybersecurity-centric business contexts.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This deck is about corporate Identity &amp; Access Management.  By corporate, we mean all actors or personas that play a role in </a:t>
            </a:r>
            <a:r>
              <a:rPr lang="en-GB" sz="1200" u="sng">
                <a:solidFill>
                  <a:srgbClr val="374151"/>
                </a:solidFill>
                <a:latin typeface="Roboto"/>
                <a:ea typeface="Roboto"/>
                <a:cs typeface="Roboto"/>
                <a:sym typeface="Roboto"/>
              </a:rPr>
              <a:t>enabling business opportunities.</a:t>
            </a:r>
            <a:r>
              <a:rPr lang="en-GB" sz="1200">
                <a:solidFill>
                  <a:srgbClr val="374151"/>
                </a:solidFill>
                <a:latin typeface="Roboto"/>
                <a:ea typeface="Roboto"/>
                <a:cs typeface="Roboto"/>
                <a:sym typeface="Roboto"/>
              </a:rPr>
              <a:t>  In other words, all actors in the business ecosystem, except customers.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Of course, there are security frameworks that both help to identify gaps and propose good practices to alleviate specific concerns.  Still, these frameworks are too technical to function as working documents at the management level.   But as a global IT company with vast cross-industry experience and my long personal experience in IT project management and Enterprise Security Architecture, I’m sure Cybersecurity leadership rather likes to hear the pragmatic approach.</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So, this exercise will not explain solutions in great detail but only put them in context by connecting the dots.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Connecting the dots, being the main purpose of Enterprise Architecture, results in a stable framework that keeps all the solutions in check with the security controls and security due diligence offered by technology, people and processes.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So, let’s go through a first architectural foundation covering a great cross-section of the Cybersecurity subjects a CISOs and heads of Cybersecurity are managing.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As we navigate the evolving landscape of cybersecurity, it's imperative for  [Company Name] to fortify its defenses and ensure a resilient information security framework.</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Of course, I’m aware that you have already figured out an architecture that is fit for purpose, and I’m sure it has gone through multiple iterations already.</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cybersecurity concerns we have captured fr</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Thes reference architecture  </a:t>
            </a:r>
            <a:br>
              <a:rPr lang="en-GB" sz="1200">
                <a:solidFill>
                  <a:srgbClr val="374151"/>
                </a:solidFill>
                <a:latin typeface="Roboto"/>
                <a:ea typeface="Roboto"/>
                <a:cs typeface="Roboto"/>
                <a:sym typeface="Roboto"/>
              </a:rPr>
            </a:br>
            <a:br>
              <a:rPr lang="en-GB" sz="1200">
                <a:solidFill>
                  <a:srgbClr val="374151"/>
                </a:solidFill>
                <a:latin typeface="Roboto"/>
                <a:ea typeface="Roboto"/>
                <a:cs typeface="Roboto"/>
                <a:sym typeface="Roboto"/>
              </a:rPr>
            </a:br>
            <a:r>
              <a:rPr lang="en-GB" sz="1200" b="1">
                <a:solidFill>
                  <a:srgbClr val="374151"/>
                </a:solidFill>
                <a:latin typeface="Roboto"/>
                <a:ea typeface="Roboto"/>
                <a:cs typeface="Roboto"/>
                <a:sym typeface="Roboto"/>
              </a:rPr>
              <a:t>So’ what’s The Challenge here ?</a:t>
            </a:r>
            <a:endParaRPr sz="1200" b="1">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First of all, Cybersecurity and Information security is a moving target.</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Therefore, realistically, IT does not manage to implement all the security needs to the full across the entire application and data landscape.</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I</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I am not a professional security auditor, but from my experience as IT project manager for more than 20 years, I know, even in the largest banks on European soil, this situation is prevalent.  </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Corporations usually end up with a mix of products, IT architectures, temporary adaptations that become permanent and so on…</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In today's interconnected world, the traditional perimeter is fading, making IAM a linchpin in our security strategy. Siloed and ad-hoc IAM solutions can lead to inefficiencies, compliance gaps, and heightened security risks. It's time to elevate our IAM game.</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The Solution:</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 propose the implementation of a comprehensive IAM Reference Architecture tailored for [Company Name]. This framework will provide a standardized blueprint, ensuring consistency, scalability, and resilience across our identity and access management practices.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Key Benefits:</a:t>
            </a:r>
            <a:endParaRPr sz="1200" b="1">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Efficiency and Consistency:</a:t>
            </a:r>
            <a:r>
              <a:rPr lang="en-GB" sz="1200">
                <a:solidFill>
                  <a:srgbClr val="374151"/>
                </a:solidFill>
                <a:latin typeface="Roboto"/>
                <a:ea typeface="Roboto"/>
                <a:cs typeface="Roboto"/>
                <a:sym typeface="Roboto"/>
              </a:rPr>
              <a:t> Streamline IAM processes, reduce redundancy, and establish a consistent approach to user access across the organization.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Scalability:</a:t>
            </a:r>
            <a:r>
              <a:rPr lang="en-GB" sz="1200">
                <a:solidFill>
                  <a:srgbClr val="374151"/>
                </a:solidFill>
                <a:latin typeface="Roboto"/>
                <a:ea typeface="Roboto"/>
                <a:cs typeface="Roboto"/>
                <a:sym typeface="Roboto"/>
              </a:rPr>
              <a:t> As we grow, our IAM framework will seamlessly scale, accommodating new users, applications, and technologies without compromising security.</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Risk Mitigation:</a:t>
            </a:r>
            <a:r>
              <a:rPr lang="en-GB" sz="1200">
                <a:solidFill>
                  <a:srgbClr val="374151"/>
                </a:solidFill>
                <a:latin typeface="Roboto"/>
                <a:ea typeface="Roboto"/>
                <a:cs typeface="Roboto"/>
                <a:sym typeface="Roboto"/>
              </a:rPr>
              <a:t> Strengthen security postures by enforcing least privilege principles, enhancing authentication methods, and proactively addressing potential vulnerabilities.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Regulatory Compliance:</a:t>
            </a:r>
            <a:r>
              <a:rPr lang="en-GB" sz="1200">
                <a:solidFill>
                  <a:srgbClr val="374151"/>
                </a:solidFill>
                <a:latin typeface="Roboto"/>
                <a:ea typeface="Roboto"/>
                <a:cs typeface="Roboto"/>
                <a:sym typeface="Roboto"/>
              </a:rPr>
              <a:t> Align our IAM practices with industry regulations and standards, ensuring that we not only meet but exceed compliance requirements.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Cost-effectiveness:</a:t>
            </a:r>
            <a:r>
              <a:rPr lang="en-GB" sz="1200">
                <a:solidFill>
                  <a:srgbClr val="374151"/>
                </a:solidFill>
                <a:latin typeface="Roboto"/>
                <a:ea typeface="Roboto"/>
                <a:cs typeface="Roboto"/>
                <a:sym typeface="Roboto"/>
              </a:rPr>
              <a:t> By optimizing IAM processes and leveraging a standardized architecture, we can realize cost savings over time.</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Next Steps: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 propose a meeting to discuss this initiative further. We can delve into the specifics, address any questions or concerns, and outline a roadmap for the seamless integration of our IAM Reference Architecture.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Our commitment to securing our digital assets is unwavering, and I believe that implementing a robust IAM Reference Architecture is a strategic move toward a more secure and agile future.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Thank you for your time, and I look forward to the opportunity to discuss this initiative in greater detail.</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Best regards,</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ACL, RBAC, ABAC (PBAC= ABAC with dynamic rules, CBAC= ABAC from MSFT), ACL, RAdAC</a:t>
            </a:r>
            <a:endParaRPr/>
          </a:p>
          <a:p>
            <a:pPr marL="0" lvl="0" indent="0" algn="l" rtl="0">
              <a:spcBef>
                <a:spcPts val="0"/>
              </a:spcBef>
              <a:spcAft>
                <a:spcPts val="0"/>
              </a:spcAft>
              <a:buNone/>
            </a:pPr>
            <a:r>
              <a:rPr lang="en-GB" u="sng">
                <a:solidFill>
                  <a:schemeClr val="hlink"/>
                </a:solidFill>
                <a:hlinkClick r:id="rId3"/>
              </a:rPr>
              <a:t>https://cloudentity.com/news/acl-rbac-abac-pbac-radac-and-a-dash-of-cbac/</a:t>
            </a:r>
            <a:endParaRPr/>
          </a:p>
          <a:p>
            <a:pPr marL="0" lvl="0" indent="0" algn="l" rtl="0">
              <a:spcBef>
                <a:spcPts val="0"/>
              </a:spcBef>
              <a:spcAft>
                <a:spcPts val="0"/>
              </a:spcAft>
              <a:buNone/>
            </a:pPr>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ACL: Your name is on the list</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RAdAC: You have been to a country with a COVID outbreak</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ABAC: You’re the right age</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RBAC: You have the role of system administrator</a:t>
            </a:r>
            <a:endParaRPr>
              <a:solidFill>
                <a:schemeClr val="dk1"/>
              </a:solidFill>
            </a:endParaRPr>
          </a:p>
          <a:p>
            <a:pPr marL="0" lvl="0" indent="0" algn="l" rtl="0">
              <a:spcBef>
                <a:spcPts val="240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99a27ccfde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99a27ccfd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0E101A"/>
                </a:solidFill>
              </a:rPr>
              <a:t>Each Identity and Access Management system architecture must be tailored to </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the organisational structure and the complexity of that structure - depending on the number of corporate personas</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sz="1200">
                <a:solidFill>
                  <a:srgbClr val="374151"/>
                </a:solidFill>
                <a:latin typeface="Roboto"/>
                <a:ea typeface="Roboto"/>
                <a:cs typeface="Roboto"/>
                <a:sym typeface="Roboto"/>
              </a:rPr>
              <a:t>the security posture - to safeguard the nature of the business itself</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the digital transformation - to remain ahead of competing business actors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457200" lvl="0" indent="-298450" algn="l" rtl="0">
              <a:lnSpc>
                <a:spcPct val="115000"/>
              </a:lnSpc>
              <a:spcBef>
                <a:spcPts val="0"/>
              </a:spcBef>
              <a:spcAft>
                <a:spcPts val="0"/>
              </a:spcAft>
              <a:buClr>
                <a:srgbClr val="0E101A"/>
              </a:buClr>
              <a:buSzPts val="1100"/>
              <a:buChar char="●"/>
            </a:pPr>
            <a:r>
              <a:rPr lang="en-GB" sz="1200">
                <a:solidFill>
                  <a:srgbClr val="374151"/>
                </a:solidFill>
                <a:latin typeface="Roboto"/>
                <a:ea typeface="Roboto"/>
                <a:cs typeface="Roboto"/>
                <a:sym typeface="Roboto"/>
              </a:rPr>
              <a:t> are often dictated by a combination of regulatory requirements, organizational policies, industry standards, and the specific nature of the data and systems being protected.</a:t>
            </a: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r>
              <a:rPr lang="en-GB" sz="1200">
                <a:solidFill>
                  <a:srgbClr val="374151"/>
                </a:solidFill>
                <a:latin typeface="Roboto"/>
                <a:ea typeface="Roboto"/>
                <a:cs typeface="Roboto"/>
                <a:sym typeface="Roboto"/>
              </a:rPr>
              <a:t>Information security needs are often dictated by a combination of regulatory requirements, organizational policies, industry standards, and the specific nature of the data and systems being protected. Here are some key factors:</a:t>
            </a:r>
            <a:endParaRPr sz="1200">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Regulations and Compliance:</a:t>
            </a:r>
            <a:r>
              <a:rPr lang="en-GB" sz="1200">
                <a:solidFill>
                  <a:srgbClr val="374151"/>
                </a:solidFill>
                <a:latin typeface="Roboto"/>
                <a:ea typeface="Roboto"/>
                <a:cs typeface="Roboto"/>
                <a:sym typeface="Roboto"/>
              </a:rPr>
              <a:t> Many industries have specific regulations that dictate how certain types of information should be handled and secured. For example, healthcare has HIPAA, finance has PCI DSS, and there are various data protection laws globally.</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Organizational Policies:</a:t>
            </a:r>
            <a:r>
              <a:rPr lang="en-GB" sz="1200">
                <a:solidFill>
                  <a:srgbClr val="374151"/>
                </a:solidFill>
                <a:latin typeface="Roboto"/>
                <a:ea typeface="Roboto"/>
                <a:cs typeface="Roboto"/>
                <a:sym typeface="Roboto"/>
              </a:rPr>
              <a:t> Companies often establish their own internal policies and procedures to ensure the confidentiality, integrity, and availability of their information. These policies may be influenced by industry best practices.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Risk Management:</a:t>
            </a:r>
            <a:r>
              <a:rPr lang="en-GB" sz="1200">
                <a:solidFill>
                  <a:srgbClr val="374151"/>
                </a:solidFill>
                <a:latin typeface="Roboto"/>
                <a:ea typeface="Roboto"/>
                <a:cs typeface="Roboto"/>
                <a:sym typeface="Roboto"/>
              </a:rPr>
              <a:t> Information security needs are also determined by an organization's risk management strategy. Understanding potential risks helps in implementing appropriate security measures to mitigate those risks.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Data Sensitivity:</a:t>
            </a:r>
            <a:r>
              <a:rPr lang="en-GB" sz="1200">
                <a:solidFill>
                  <a:srgbClr val="374151"/>
                </a:solidFill>
                <a:latin typeface="Roboto"/>
                <a:ea typeface="Roboto"/>
                <a:cs typeface="Roboto"/>
                <a:sym typeface="Roboto"/>
              </a:rPr>
              <a:t> The sensitivity of the data being handled is a critical factor. Highly confidential or personally identifiable information requires more stringent security measures than less sensitive data.</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Industry Standards:</a:t>
            </a:r>
            <a:r>
              <a:rPr lang="en-GB" sz="1200">
                <a:solidFill>
                  <a:srgbClr val="374151"/>
                </a:solidFill>
                <a:latin typeface="Roboto"/>
                <a:ea typeface="Roboto"/>
                <a:cs typeface="Roboto"/>
                <a:sym typeface="Roboto"/>
              </a:rPr>
              <a:t> Following widely accepted security standards and frameworks, such as ISO 27001 or NIST, can provide a solid foundation for designing and implementing security measures.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Technology Landscape:</a:t>
            </a:r>
            <a:r>
              <a:rPr lang="en-GB" sz="1200">
                <a:solidFill>
                  <a:srgbClr val="374151"/>
                </a:solidFill>
                <a:latin typeface="Roboto"/>
                <a:ea typeface="Roboto"/>
                <a:cs typeface="Roboto"/>
                <a:sym typeface="Roboto"/>
              </a:rPr>
              <a:t> The technologies in use also influence security needs. Cloud-based systems, mobile devices, and other technologies require specific security considerations.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Incident Response Requirements:</a:t>
            </a:r>
            <a:r>
              <a:rPr lang="en-GB" sz="1200">
                <a:solidFill>
                  <a:srgbClr val="374151"/>
                </a:solidFill>
                <a:latin typeface="Roboto"/>
                <a:ea typeface="Roboto"/>
                <a:cs typeface="Roboto"/>
                <a:sym typeface="Roboto"/>
              </a:rPr>
              <a:t> The ability to respond to and recover from security incidents is a crucial aspect of information security planning. Security measures are often designed to facilitate effective incident response.</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User Behavior and Education:</a:t>
            </a:r>
            <a:r>
              <a:rPr lang="en-GB" sz="1200">
                <a:solidFill>
                  <a:srgbClr val="374151"/>
                </a:solidFill>
                <a:latin typeface="Roboto"/>
                <a:ea typeface="Roboto"/>
                <a:cs typeface="Roboto"/>
                <a:sym typeface="Roboto"/>
              </a:rPr>
              <a:t> Human factors play a significant role. Security needs are influenced by the awareness and behavior of end users. Training programs and awareness campaigns are essential components.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GB" sz="1200">
                <a:solidFill>
                  <a:srgbClr val="374151"/>
                </a:solidFill>
                <a:latin typeface="Roboto"/>
                <a:ea typeface="Roboto"/>
                <a:cs typeface="Roboto"/>
                <a:sym typeface="Roboto"/>
              </a:rPr>
              <a:t>Considering these factors collectively helps organizations create a comprehensive and effective information security strategy. In your role in Enterprise Architecture, aligning security measures with the overall architecture and business objectives is crucial for a robust security posture.</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GB">
                <a:solidFill>
                  <a:srgbClr val="0E101A"/>
                </a:solidFill>
              </a:rPr>
              <a:t>Before we The first key approach to  </a:t>
            </a:r>
            <a:endParaRPr>
              <a:solidFill>
                <a:srgbClr val="0E101A"/>
              </a:solidFill>
            </a:endParaRPr>
          </a:p>
          <a:p>
            <a:pPr marL="457200" lvl="0" indent="0" algn="l" rtl="0">
              <a:lnSpc>
                <a:spcPct val="115000"/>
              </a:lnSpc>
              <a:spcBef>
                <a:spcPts val="0"/>
              </a:spcBef>
              <a:spcAft>
                <a:spcPts val="0"/>
              </a:spcAft>
              <a:buClr>
                <a:schemeClr val="dk1"/>
              </a:buClr>
              <a:buSzPts val="1100"/>
              <a:buFont typeface="Arial"/>
              <a:buNone/>
            </a:pP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HR limit: boundaries within which default corporate HR trust exists. B2B partners usually have an HR system but no trust by default.</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IGA limit: boundaries within which users are entitled to perform user, role and permission management (including creation/deletion)</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FIM limit: boundaries within which we can federate corporate identities into one identity per person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In the realm of Identity &amp; Access Management (IAM), various personas play crucial roles in maintaining corporate identities and security. Here are a few key personas:</a:t>
            </a:r>
            <a:endParaRPr sz="1200">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End Users:</a:t>
            </a:r>
            <a:r>
              <a:rPr lang="en-GB" sz="1200">
                <a:solidFill>
                  <a:srgbClr val="374151"/>
                </a:solidFill>
                <a:latin typeface="Roboto"/>
                <a:ea typeface="Roboto"/>
                <a:cs typeface="Roboto"/>
                <a:sym typeface="Roboto"/>
              </a:rPr>
              <a:t> These are employees, contractors, or anyone else using the organization's systems and applications. Their access needs are typically defined by their job roles.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Administrators:</a:t>
            </a:r>
            <a:r>
              <a:rPr lang="en-GB" sz="1200">
                <a:solidFill>
                  <a:srgbClr val="374151"/>
                </a:solidFill>
                <a:latin typeface="Roboto"/>
                <a:ea typeface="Roboto"/>
                <a:cs typeface="Roboto"/>
                <a:sym typeface="Roboto"/>
              </a:rPr>
              <a:t> IAM administrators manage user identities, access permissions, and overall security policies. They ensure that the right people have the right access.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Managers:</a:t>
            </a:r>
            <a:r>
              <a:rPr lang="en-GB" sz="1200">
                <a:solidFill>
                  <a:srgbClr val="374151"/>
                </a:solidFill>
                <a:latin typeface="Roboto"/>
                <a:ea typeface="Roboto"/>
                <a:cs typeface="Roboto"/>
                <a:sym typeface="Roboto"/>
              </a:rPr>
              <a:t> Managers may have elevated privileges to oversee and manage the access rights of their team members. This is often essential for efficient workflow management.</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Auditors:</a:t>
            </a:r>
            <a:r>
              <a:rPr lang="en-GB" sz="1200">
                <a:solidFill>
                  <a:srgbClr val="374151"/>
                </a:solidFill>
                <a:latin typeface="Roboto"/>
                <a:ea typeface="Roboto"/>
                <a:cs typeface="Roboto"/>
                <a:sym typeface="Roboto"/>
              </a:rPr>
              <a:t> Auditors require access to IAM systems to assess and validate the security posture of the organization. They play a crucial role in ensuring compliance with regulatory standards.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Developers:</a:t>
            </a:r>
            <a:r>
              <a:rPr lang="en-GB" sz="1200">
                <a:solidFill>
                  <a:srgbClr val="374151"/>
                </a:solidFill>
                <a:latin typeface="Roboto"/>
                <a:ea typeface="Roboto"/>
                <a:cs typeface="Roboto"/>
                <a:sym typeface="Roboto"/>
              </a:rPr>
              <a:t> In a corporate setting, developers may have specific access requirements to development environments, version control systems, and other tools critical to their work.</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Vendors/Partners:</a:t>
            </a:r>
            <a:r>
              <a:rPr lang="en-GB" sz="1200">
                <a:solidFill>
                  <a:srgbClr val="374151"/>
                </a:solidFill>
                <a:latin typeface="Roboto"/>
                <a:ea typeface="Roboto"/>
                <a:cs typeface="Roboto"/>
                <a:sym typeface="Roboto"/>
              </a:rPr>
              <a:t> External entities like vendors or partners may need temporary or limited access to specific resources within the corporate environment.</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Automated Systems/Bots:</a:t>
            </a:r>
            <a:r>
              <a:rPr lang="en-GB" sz="1200">
                <a:solidFill>
                  <a:srgbClr val="374151"/>
                </a:solidFill>
                <a:latin typeface="Roboto"/>
                <a:ea typeface="Roboto"/>
                <a:cs typeface="Roboto"/>
                <a:sym typeface="Roboto"/>
              </a:rPr>
              <a:t> Some IAM systems need to manage access for automated systems or bots that perform various tasks, such as data processing or system maintenance.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Each persona has unique access needs, and effective IAM ensures that access is granted based on job roles, responsibilities, and the principle of least privilege.</a:t>
            </a: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rgbClr val="0E101A"/>
              </a:buClr>
              <a:buSzPts val="1100"/>
              <a:buChar char="●"/>
            </a:pPr>
            <a:endParaRPr>
              <a:solidFill>
                <a:srgbClr val="0E101A"/>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9b8ca7098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9b8ca709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61862eb82d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61862eb82d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99a27ccfd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299a27ccfd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99a27ccfde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99a27ccfde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9e63fcc7e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9e63fcc7e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ACL, RBAC, ABAC (PBAC= ABAC with dynamic rules, CBAC= ABAC from MSFT), ACL, RAdAC</a:t>
            </a:r>
            <a:endParaRPr/>
          </a:p>
          <a:p>
            <a:pPr marL="0" lvl="0" indent="0" algn="l" rtl="0">
              <a:spcBef>
                <a:spcPts val="0"/>
              </a:spcBef>
              <a:spcAft>
                <a:spcPts val="0"/>
              </a:spcAft>
              <a:buNone/>
            </a:pPr>
            <a:r>
              <a:rPr lang="en-GB" u="sng">
                <a:solidFill>
                  <a:schemeClr val="hlink"/>
                </a:solidFill>
                <a:hlinkClick r:id="rId3"/>
              </a:rPr>
              <a:t>https://cloudentity.com/news/acl-rbac-abac-pbac-radac-and-a-dash-of-cbac/</a:t>
            </a:r>
            <a:endParaRPr/>
          </a:p>
          <a:p>
            <a:pPr marL="0" lvl="0" indent="0" algn="l" rtl="0">
              <a:spcBef>
                <a:spcPts val="0"/>
              </a:spcBef>
              <a:spcAft>
                <a:spcPts val="0"/>
              </a:spcAft>
              <a:buNone/>
            </a:pPr>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ACL: Your name is on the list</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RAdAC: You have been to a country with a COVID outbreak</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ABAC: You’re the right age</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RBAC: You have the role of system administrator</a:t>
            </a:r>
            <a:endParaRPr>
              <a:solidFill>
                <a:schemeClr val="dk1"/>
              </a:solidFill>
            </a:endParaRPr>
          </a:p>
          <a:p>
            <a:pPr marL="0" lvl="0" indent="0" algn="l" rtl="0">
              <a:spcBef>
                <a:spcPts val="24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51ae6293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51ae6293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400">
                <a:solidFill>
                  <a:schemeClr val="dk1"/>
                </a:solidFill>
              </a:rPr>
              <a:t>This image is characterising how cybersecurity looks in nowadays corporate environments</a:t>
            </a:r>
            <a:endParaRPr sz="1400">
              <a:solidFill>
                <a:schemeClr val="dk1"/>
              </a:solidFill>
            </a:endParaRPr>
          </a:p>
          <a:p>
            <a:pPr marL="457200" lvl="0" indent="0" algn="l" rtl="0">
              <a:spcBef>
                <a:spcPts val="0"/>
              </a:spcBef>
              <a:spcAft>
                <a:spcPts val="0"/>
              </a:spcAft>
              <a:buNone/>
            </a:pPr>
            <a:endParaRPr sz="800">
              <a:solidFill>
                <a:schemeClr val="dk1"/>
              </a:solidFill>
            </a:endParaRPr>
          </a:p>
          <a:p>
            <a:pPr marL="457200" lvl="0" indent="0" algn="l" rtl="0">
              <a:spcBef>
                <a:spcPts val="0"/>
              </a:spcBef>
              <a:spcAft>
                <a:spcPts val="0"/>
              </a:spcAft>
              <a:buNone/>
            </a:pPr>
            <a:endParaRPr sz="800">
              <a:solidFill>
                <a:schemeClr val="dk1"/>
              </a:solidFill>
            </a:endParaRPr>
          </a:p>
          <a:p>
            <a:pPr marL="457200" lvl="0" indent="-304800" algn="l" rtl="0">
              <a:lnSpc>
                <a:spcPct val="200000"/>
              </a:lnSpc>
              <a:spcBef>
                <a:spcPts val="0"/>
              </a:spcBef>
              <a:spcAft>
                <a:spcPts val="0"/>
              </a:spcAft>
              <a:buClr>
                <a:schemeClr val="dk1"/>
              </a:buClr>
              <a:buSzPts val="1200"/>
              <a:buChar char="●"/>
            </a:pPr>
            <a:r>
              <a:rPr lang="en-GB" sz="1200" b="1">
                <a:solidFill>
                  <a:schemeClr val="dk1"/>
                </a:solidFill>
              </a:rPr>
              <a:t>Colorful: </a:t>
            </a:r>
            <a:r>
              <a:rPr lang="en-GB" sz="1200">
                <a:solidFill>
                  <a:schemeClr val="dk1"/>
                </a:solidFill>
              </a:rPr>
              <a:t>addressing multiple aspects of security</a:t>
            </a:r>
            <a:endParaRPr sz="1200">
              <a:solidFill>
                <a:schemeClr val="dk1"/>
              </a:solidFill>
            </a:endParaRPr>
          </a:p>
          <a:p>
            <a:pPr marL="457200" lvl="0" indent="-304800" algn="l" rtl="0">
              <a:lnSpc>
                <a:spcPct val="200000"/>
              </a:lnSpc>
              <a:spcBef>
                <a:spcPts val="0"/>
              </a:spcBef>
              <a:spcAft>
                <a:spcPts val="0"/>
              </a:spcAft>
              <a:buClr>
                <a:schemeClr val="dk1"/>
              </a:buClr>
              <a:buSzPts val="1200"/>
              <a:buChar char="●"/>
            </a:pPr>
            <a:r>
              <a:rPr lang="en-GB" sz="1200" b="1">
                <a:solidFill>
                  <a:schemeClr val="dk1"/>
                </a:solidFill>
              </a:rPr>
              <a:t>Complex:</a:t>
            </a:r>
            <a:r>
              <a:rPr lang="en-GB" sz="1200">
                <a:solidFill>
                  <a:schemeClr val="dk1"/>
                </a:solidFill>
              </a:rPr>
              <a:t> Even if usually all well-intended, application builders have this reflex to build their own security ecosystem, making it difficult to align on security principles across the entire organisation, and the complexity created here unfortunately leads to less security. </a:t>
            </a:r>
            <a:endParaRPr sz="1200">
              <a:solidFill>
                <a:schemeClr val="dk1"/>
              </a:solidFill>
            </a:endParaRPr>
          </a:p>
          <a:p>
            <a:pPr marL="457200" lvl="0" indent="-304800" algn="l" rtl="0">
              <a:lnSpc>
                <a:spcPct val="200000"/>
              </a:lnSpc>
              <a:spcBef>
                <a:spcPts val="0"/>
              </a:spcBef>
              <a:spcAft>
                <a:spcPts val="0"/>
              </a:spcAft>
              <a:buClr>
                <a:schemeClr val="dk1"/>
              </a:buClr>
              <a:buSzPts val="1200"/>
              <a:buChar char="●"/>
            </a:pPr>
            <a:r>
              <a:rPr lang="en-GB" sz="1200" b="1">
                <a:solidFill>
                  <a:schemeClr val="dk1"/>
                </a:solidFill>
              </a:rPr>
              <a:t>Obscure:</a:t>
            </a:r>
            <a:r>
              <a:rPr lang="en-GB" sz="1200">
                <a:solidFill>
                  <a:schemeClr val="dk1"/>
                </a:solidFill>
              </a:rPr>
              <a:t>  Security processes are often designed off-line and do not represent or visualise the actual state in security orchestration - out of sight is out of mind </a:t>
            </a:r>
            <a:endParaRPr sz="1200">
              <a:solidFill>
                <a:schemeClr val="dk1"/>
              </a:solidFill>
            </a:endParaRPr>
          </a:p>
          <a:p>
            <a:pPr marL="457200" lvl="0" indent="-304800" algn="l" rtl="0">
              <a:lnSpc>
                <a:spcPct val="200000"/>
              </a:lnSpc>
              <a:spcBef>
                <a:spcPts val="0"/>
              </a:spcBef>
              <a:spcAft>
                <a:spcPts val="0"/>
              </a:spcAft>
              <a:buClr>
                <a:schemeClr val="dk1"/>
              </a:buClr>
              <a:buSzPts val="1200"/>
              <a:buChar char="●"/>
            </a:pPr>
            <a:r>
              <a:rPr lang="en-GB" sz="1200" b="1">
                <a:solidFill>
                  <a:schemeClr val="dk1"/>
                </a:solidFill>
              </a:rPr>
              <a:t>Change-prone</a:t>
            </a:r>
            <a:r>
              <a:rPr lang="en-GB" sz="1200">
                <a:solidFill>
                  <a:schemeClr val="dk1"/>
                </a:solidFill>
              </a:rPr>
              <a:t>:  modernising one security aspect likely triggers a domino-effect of changes (ex: migrating apps from one IdP to another are often multi-year exercises, let alone multi-decade, and often require to change hard-coded logic or modernise the runtime environment to adopt modern authentication methods)</a:t>
            </a:r>
            <a:endParaRPr sz="1200">
              <a:solidFill>
                <a:schemeClr val="dk1"/>
              </a:solidFill>
            </a:endParaRPr>
          </a:p>
          <a:p>
            <a:pPr marL="457200" lvl="0" indent="-304800" algn="l" rtl="0">
              <a:lnSpc>
                <a:spcPct val="200000"/>
              </a:lnSpc>
              <a:spcBef>
                <a:spcPts val="0"/>
              </a:spcBef>
              <a:spcAft>
                <a:spcPts val="0"/>
              </a:spcAft>
              <a:buClr>
                <a:schemeClr val="dk1"/>
              </a:buClr>
              <a:buSzPts val="1200"/>
              <a:buChar char="●"/>
            </a:pPr>
            <a:r>
              <a:rPr lang="en-GB" sz="1200" b="1">
                <a:solidFill>
                  <a:schemeClr val="dk1"/>
                </a:solidFill>
              </a:rPr>
              <a:t>Non-redundant:</a:t>
            </a:r>
            <a:r>
              <a:rPr lang="en-GB" sz="1200">
                <a:solidFill>
                  <a:schemeClr val="dk1"/>
                </a:solidFill>
              </a:rPr>
              <a:t> if one security validator fails, the entire security process fails.  In other words, danger of running out of business is always luring behind the corner if you can’t contain or get some flexibility to review and increment the maturity of your security processes.</a:t>
            </a:r>
            <a:endParaRPr sz="1200">
              <a:solidFill>
                <a:schemeClr val="dk1"/>
              </a:solidFill>
            </a:endParaRPr>
          </a:p>
          <a:p>
            <a:pPr marL="0" lvl="0" indent="0" algn="l" rtl="0">
              <a:lnSpc>
                <a:spcPct val="200000"/>
              </a:lnSpc>
              <a:spcBef>
                <a:spcPts val="0"/>
              </a:spcBef>
              <a:spcAft>
                <a:spcPts val="0"/>
              </a:spcAft>
              <a:buNone/>
            </a:pPr>
            <a:r>
              <a:rPr lang="en-GB" sz="1200">
                <a:solidFill>
                  <a:schemeClr val="dk1"/>
                </a:solidFill>
              </a:rPr>
              <a:t>This is why in many corporate environments, there is growing consensus on the adoption of </a:t>
            </a:r>
            <a:r>
              <a:rPr lang="en-GB" sz="1200" u="sng">
                <a:solidFill>
                  <a:schemeClr val="dk1"/>
                </a:solidFill>
              </a:rPr>
              <a:t>an additional architectural layer</a:t>
            </a:r>
            <a:r>
              <a:rPr lang="en-GB" sz="1200">
                <a:solidFill>
                  <a:schemeClr val="dk1"/>
                </a:solidFill>
              </a:rPr>
              <a:t> to coordinate and sequence and all these specialised security functions.  In the minds of enterprise architects and decision makers, this layer is paramount to future-proof all  flavors, approaches and security principles into a system that offers </a:t>
            </a:r>
            <a:r>
              <a:rPr lang="en-GB" sz="1200" u="sng">
                <a:solidFill>
                  <a:schemeClr val="dk1"/>
                </a:solidFill>
              </a:rPr>
              <a:t>enough visibility</a:t>
            </a:r>
            <a:r>
              <a:rPr lang="en-GB" sz="1200">
                <a:solidFill>
                  <a:schemeClr val="dk1"/>
                </a:solidFill>
              </a:rPr>
              <a:t> to see any potential security gap, to see any potential room for improvement and offers the flexibility to simulate, change and test user journeys in a top-down approach.    In contrast, applications are nowadays orchestrating all user journeys and security functions in a non-standard hard-coded fashion, which is highly vulnerable, obscure, change-aversive and therefore static by default.</a:t>
            </a: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a:p>
            <a:pPr marL="0" lvl="0" indent="0" algn="l" rtl="0">
              <a:lnSpc>
                <a:spcPct val="200000"/>
              </a:lnSpc>
              <a:spcBef>
                <a:spcPts val="0"/>
              </a:spcBef>
              <a:spcAft>
                <a:spcPts val="0"/>
              </a:spcAft>
              <a:buNone/>
            </a:pPr>
            <a:r>
              <a:rPr lang="en-GB" sz="1200">
                <a:solidFill>
                  <a:schemeClr val="dk1"/>
                </a:solidFill>
              </a:rPr>
              <a:t>We can therefore invoke a new class of applications that cover this new need:  </a:t>
            </a:r>
            <a:r>
              <a:rPr lang="en-GB" sz="1200" u="sng">
                <a:solidFill>
                  <a:schemeClr val="dk1"/>
                </a:solidFill>
              </a:rPr>
              <a:t>security orchestrators</a:t>
            </a:r>
            <a:r>
              <a:rPr lang="en-GB" sz="1200">
                <a:solidFill>
                  <a:schemeClr val="dk1"/>
                </a:solidFill>
              </a:rPr>
              <a:t>.</a:t>
            </a:r>
            <a:endParaRPr sz="1200">
              <a:solidFill>
                <a:schemeClr val="dk1"/>
              </a:solidFill>
            </a:endParaRPr>
          </a:p>
          <a:p>
            <a:pPr marL="0" lvl="0" indent="0" algn="l" rtl="0">
              <a:lnSpc>
                <a:spcPct val="200000"/>
              </a:lnSpc>
              <a:spcBef>
                <a:spcPts val="0"/>
              </a:spcBef>
              <a:spcAft>
                <a:spcPts val="0"/>
              </a:spcAft>
              <a:buNone/>
            </a:pPr>
            <a:r>
              <a:rPr lang="en-GB" sz="1200">
                <a:solidFill>
                  <a:schemeClr val="dk1"/>
                </a:solidFill>
              </a:rPr>
              <a:t>As you can see in this large puzzle of security functions, architects do not perceive a security orchestrator as a security tool by itself.</a:t>
            </a:r>
            <a:endParaRPr sz="1200">
              <a:solidFill>
                <a:schemeClr val="dk1"/>
              </a:solidFill>
            </a:endParaRPr>
          </a:p>
          <a:p>
            <a:pPr marL="0" lvl="0" indent="0" algn="l" rtl="0">
              <a:lnSpc>
                <a:spcPct val="200000"/>
              </a:lnSpc>
              <a:spcBef>
                <a:spcPts val="0"/>
              </a:spcBef>
              <a:spcAft>
                <a:spcPts val="0"/>
              </a:spcAft>
              <a:buNone/>
            </a:pPr>
            <a:endParaRPr sz="12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f51ae629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f51ae629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200000"/>
              </a:lnSpc>
              <a:spcBef>
                <a:spcPts val="0"/>
              </a:spcBef>
              <a:spcAft>
                <a:spcPts val="0"/>
              </a:spcAft>
              <a:buNone/>
            </a:pPr>
            <a:r>
              <a:rPr lang="en-GB" sz="1200">
                <a:solidFill>
                  <a:schemeClr val="dk1"/>
                </a:solidFill>
              </a:rPr>
              <a:t>As I already mentioned, architects see this </a:t>
            </a:r>
            <a:r>
              <a:rPr lang="en-GB" sz="1200" u="sng">
                <a:solidFill>
                  <a:schemeClr val="dk1"/>
                </a:solidFill>
              </a:rPr>
              <a:t>as a layer above all this</a:t>
            </a:r>
            <a:r>
              <a:rPr lang="en-GB" sz="1200">
                <a:solidFill>
                  <a:schemeClr val="dk1"/>
                </a:solidFill>
              </a:rPr>
              <a:t>.   Moreover, we can argue about whom presumably should be the owner of the tool.    Architects see security orchestrators as tools purposed in the first place for non-security people to enchain security functions into their business processes, mostly user journeys, without all the security knowledge required to build these functions.   In practice, product owners are not highly trained in cybersecurity, but still, they are factually responsible for the requirement gathering, scoping and driving projects which entail the development of security functions.   The most useful benefit, I think, for creating security orchestration as an additional layer, allows cybersecurity people to enforce product owners and application builders to use security functions approved or manufactured by the cybersecurity department, which is enforcing modularity, high levels of standardisation and quality control, and last but not least, clear security ownership and accountability.</a:t>
            </a:r>
            <a:endParaRPr sz="1200">
              <a:solidFill>
                <a:schemeClr val="dk1"/>
              </a:solidFill>
            </a:endParaRPr>
          </a:p>
          <a:p>
            <a:pPr marL="0" lvl="0" indent="0" algn="l" rtl="0">
              <a:lnSpc>
                <a:spcPct val="200000"/>
              </a:lnSpc>
              <a:spcBef>
                <a:spcPts val="0"/>
              </a:spcBef>
              <a:spcAft>
                <a:spcPts val="0"/>
              </a:spcAft>
              <a:buNone/>
            </a:pPr>
            <a:r>
              <a:rPr lang="en-GB" sz="1200">
                <a:solidFill>
                  <a:schemeClr val="dk1"/>
                </a:solidFill>
              </a:rPr>
              <a:t>When looking at all the typical 7 security layers, the security orchestrator is covering a great deal across all the aspects in corporate security.</a:t>
            </a: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GB" sz="1200">
                <a:solidFill>
                  <a:schemeClr val="dk1"/>
                </a:solidFill>
              </a:rPr>
              <a:t>I will not go in high detail across these aspects, I only want to say that requirement gathering and maturity evaluation of a security orchestrator is the result of a deep analysis of the security aspects, layer by layer.   </a:t>
            </a:r>
            <a:endParaRPr sz="1200">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What is a security orchestrator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 separate architectural layer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457200" lvl="0" indent="-298450" algn="l" rtl="0">
              <a:spcBef>
                <a:spcPts val="0"/>
              </a:spcBef>
              <a:spcAft>
                <a:spcPts val="0"/>
              </a:spcAft>
              <a:buClr>
                <a:schemeClr val="dk1"/>
              </a:buClr>
              <a:buSzPts val="1100"/>
              <a:buAutoNum type="arabicParenR"/>
            </a:pPr>
            <a:r>
              <a:rPr lang="en-GB">
                <a:solidFill>
                  <a:schemeClr val="dk1"/>
                </a:solidFill>
              </a:rPr>
              <a:t>Any businesses highly relying on human capital to realise their objectives, minds about maximising efficiency of their workforce.  Digital transformation initiatives mainly address process efficiency by automating business processes, and therefore use orchestrators to sequence all the automations into logical customer journeys.  </a:t>
            </a:r>
            <a:endParaRPr>
              <a:solidFill>
                <a:schemeClr val="dk1"/>
              </a:solidFill>
            </a:endParaRPr>
          </a:p>
          <a:p>
            <a:pPr marL="457200" lvl="0" indent="-298450" algn="l" rtl="0">
              <a:spcBef>
                <a:spcPts val="0"/>
              </a:spcBef>
              <a:spcAft>
                <a:spcPts val="0"/>
              </a:spcAft>
              <a:buClr>
                <a:schemeClr val="dk1"/>
              </a:buClr>
              <a:buSzPts val="1100"/>
              <a:buAutoNum type="arabicParenR"/>
            </a:pPr>
            <a:r>
              <a:rPr lang="en-GB">
                <a:solidFill>
                  <a:schemeClr val="dk1"/>
                </a:solidFill>
              </a:rPr>
              <a:t>In nowadays IT ecosystems, we observe</a:t>
            </a:r>
            <a:endParaRPr>
              <a:solidFill>
                <a:schemeClr val="dk1"/>
              </a:solidFill>
            </a:endParaRPr>
          </a:p>
          <a:p>
            <a:pPr marL="457200" lvl="0" indent="0" algn="l" rtl="0">
              <a:spcBef>
                <a:spcPts val="0"/>
              </a:spcBef>
              <a:spcAft>
                <a:spcPts val="0"/>
              </a:spcAft>
              <a:buClr>
                <a:schemeClr val="dk1"/>
              </a:buClr>
              <a:buSzPts val="1100"/>
              <a:buFont typeface="Arial"/>
              <a:buNone/>
            </a:pPr>
            <a:r>
              <a:rPr lang="en-GB">
                <a:solidFill>
                  <a:schemeClr val="dk1"/>
                </a:solidFill>
              </a:rPr>
              <a:t>- highly specialised IT tooling to address business-focused challenges (but with less or no process management functions)</a:t>
            </a:r>
            <a:endParaRPr>
              <a:solidFill>
                <a:schemeClr val="dk1"/>
              </a:solidFill>
            </a:endParaRPr>
          </a:p>
          <a:p>
            <a:pPr marL="457200" lvl="0" indent="0" algn="l" rtl="0">
              <a:spcBef>
                <a:spcPts val="0"/>
              </a:spcBef>
              <a:spcAft>
                <a:spcPts val="0"/>
              </a:spcAft>
              <a:buClr>
                <a:schemeClr val="dk1"/>
              </a:buClr>
              <a:buSzPts val="1100"/>
              <a:buFont typeface="Arial"/>
              <a:buNone/>
            </a:pPr>
            <a:r>
              <a:rPr lang="en-GB">
                <a:solidFill>
                  <a:schemeClr val="dk1"/>
                </a:solidFill>
              </a:rPr>
              <a:t>- and generic IT solutions with no or shallow business-focused specialisation to flexibly run or ‘orchestrate’ the sequence of highly specialised functions.  An orchestrator is basically a finite-state machine, that only proceeds to the next step if specific gate conditions are met.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So, once we have both highly specialised tooling and transversal tooling to orchestrate any digitally transformed processes, we have it all, right ?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Unfortunately, generic orchestrators are usually not fit for purpose to drive mission-critical and business-critical security functions.  Imagine an access control process based on email automation.  It is clear that email automation is not fit for purpose to orchestrate a security function that could literally leak the ‘keys to the kingdom’, not to mention that this sort of generic solution would demand considerable effort, as it is not tailored to gracefully integrate with security-focused components.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This is where we need a security orchestrator, pre-dispositioned with basic security functions, integrating with specialised security components, and by itself built with all security due diligence in mind.</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In a financial institution for example, a security orchestrator is commonly used in customer facing mobile banking apps.  Many security functions play a role in reducing risks associated with sensitive information and sensitive actions, running on highly exposed personal devices.  A security orchestrator here typically plays a role in securing: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Customer registration</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Customer consent</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Customer Identity proofing &amp; data quality assurance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Customer authorisation</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Device identity proofing &amp; data quality assurance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Device integrity</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Activity logging, monitoring and archiving</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KYC assessment, fraud detection and mitigation</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Safe user &amp; device disenrollment, data retention and disposal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ca8dc2b60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ca8dc2b6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a:solidFill>
                  <a:schemeClr val="dk1"/>
                </a:solidFill>
              </a:rPr>
              <a:t>Human defense layer</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Govern all security processes in one place -&gt; capture all behavioral data in one place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Link extra information along the process  referring to best practice to identify phishing behavior</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Split responsibility between security component development and enablement vs user journey process design  (Cybersecurity vs Digital transformation)  </a:t>
            </a:r>
            <a:endParaRPr>
              <a:solidFill>
                <a:schemeClr val="dk1"/>
              </a:solidFill>
            </a:endParaRPr>
          </a:p>
          <a:p>
            <a:pPr marL="914400" lvl="1" indent="-298450" algn="l" rtl="0">
              <a:spcBef>
                <a:spcPts val="0"/>
              </a:spcBef>
              <a:spcAft>
                <a:spcPts val="0"/>
              </a:spcAft>
              <a:buClr>
                <a:schemeClr val="dk1"/>
              </a:buClr>
              <a:buSzPts val="1100"/>
              <a:buChar char="-"/>
            </a:pPr>
            <a:r>
              <a:rPr lang="en-GB">
                <a:solidFill>
                  <a:schemeClr val="dk1"/>
                </a:solidFill>
              </a:rPr>
              <a:t>Often, security is built in digital transformation teams, usually driven by “time to market” instead of security.</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Security component development remains CISO responsibility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I’m not going to explain in-depth why we need Enterprise Architecture, this deck is purposed to sharpen our insights on corporate access from a business perspective, and, I’d like to add a little twist by drawing your attention on issues we often see in absence of enterprise architectural authority.</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that can arise from loose architectural control or loose interaction between business and IT on Identity &amp; Access Management topics.  Corporate Identity &amp; Access Management, let alone any course corrections or adjustments in this domain represent serious and hard to justify investments.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Most IAM solutions are subscription models based on user population or authentication attempts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Therefore scaling up causes a linear cost increase, with barely any advantage of scale.</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and also explain what happens in case Identity &amp; Access Management is not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CISOs and heads of security usually encounter in Cybersecurity-centric business contexts.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This deck is about corporate Identity &amp; Access Management.  By corporate, we mean all actors or personas that play a role in </a:t>
            </a:r>
            <a:r>
              <a:rPr lang="en-GB" sz="1200" u="sng">
                <a:solidFill>
                  <a:srgbClr val="374151"/>
                </a:solidFill>
                <a:latin typeface="Roboto"/>
                <a:ea typeface="Roboto"/>
                <a:cs typeface="Roboto"/>
                <a:sym typeface="Roboto"/>
              </a:rPr>
              <a:t>enabling business opportunities.</a:t>
            </a:r>
            <a:r>
              <a:rPr lang="en-GB" sz="1200">
                <a:solidFill>
                  <a:srgbClr val="374151"/>
                </a:solidFill>
                <a:latin typeface="Roboto"/>
                <a:ea typeface="Roboto"/>
                <a:cs typeface="Roboto"/>
                <a:sym typeface="Roboto"/>
              </a:rPr>
              <a:t>  In other words, all actors in the business ecosystem, except customers.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Of course, there are security frameworks that both help to identify gaps and propose good practices to alleviate specific concerns.  Still, these frameworks are too technical to function as working documents at the management level.   But as a global IT company with vast cross-industry experience and my long personal experience in IT project management and Enterprise Security Architecture, I’m sure Cybersecurity leadership rather likes to hear the pragmatic approach.</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So, this exercise will not explain solutions in great detail but only put them in context by connecting the dots.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Connecting the dots, being the main purpose of Enterprise Architecture, results in a stable framework that keeps all the solutions in check with the security controls and security due diligence offered by technology, people and processes.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So, let’s go through a first architectural foundation covering a great cross-section of the Cybersecurity subjects a CISOs and heads of Cybersecurity are managing.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As we navigate the evolving landscape of cybersecurity, it's imperative for  [Company Name] to fortify its defenses and ensure a resilient information security framework.</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Of course, I’m aware that you have already figured out an architecture that is fit for purpose, and I’m sure it has gone through multiple iterations already.</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cybersecurity concerns we have captured fr</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Thes reference architecture  </a:t>
            </a:r>
            <a:br>
              <a:rPr lang="en-GB" sz="1200">
                <a:solidFill>
                  <a:srgbClr val="374151"/>
                </a:solidFill>
                <a:latin typeface="Roboto"/>
                <a:ea typeface="Roboto"/>
                <a:cs typeface="Roboto"/>
                <a:sym typeface="Roboto"/>
              </a:rPr>
            </a:br>
            <a:br>
              <a:rPr lang="en-GB" sz="1200">
                <a:solidFill>
                  <a:srgbClr val="374151"/>
                </a:solidFill>
                <a:latin typeface="Roboto"/>
                <a:ea typeface="Roboto"/>
                <a:cs typeface="Roboto"/>
                <a:sym typeface="Roboto"/>
              </a:rPr>
            </a:br>
            <a:r>
              <a:rPr lang="en-GB" sz="1200" b="1">
                <a:solidFill>
                  <a:srgbClr val="374151"/>
                </a:solidFill>
                <a:latin typeface="Roboto"/>
                <a:ea typeface="Roboto"/>
                <a:cs typeface="Roboto"/>
                <a:sym typeface="Roboto"/>
              </a:rPr>
              <a:t>So’ what’s The Challenge here ?</a:t>
            </a:r>
            <a:endParaRPr sz="1200" b="1">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First of all, Cybersecurity and Information security is a moving target.</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Therefore, realistically, IT does not manage to implement all the security needs to the full across the entire application and data landscape.</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I</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I am not a professional security auditor, but from my experience as IT project manager for more than 20 years, I know, even in the largest banks on European soil, this situation is prevalent.  </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Corporations usually end up with a mix of products, IT architectures, temporary adaptations that become permanent and so on…</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In today's interconnected world, the traditional perimeter is fading, making IAM a linchpin in our security strategy. Siloed and ad-hoc IAM solutions can lead to inefficiencies, compliance gaps, and heightened security risks. It's time to elevate our IAM game.</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The Solution:</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 propose the implementation of a comprehensive IAM Reference Architecture tailored for [Company Name]. This framework will provide a standardized blueprint, ensuring consistency, scalability, and resilience across our identity and access management practices.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Key Benefits:</a:t>
            </a:r>
            <a:endParaRPr sz="1200" b="1">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Efficiency and Consistency:</a:t>
            </a:r>
            <a:r>
              <a:rPr lang="en-GB" sz="1200">
                <a:solidFill>
                  <a:srgbClr val="374151"/>
                </a:solidFill>
                <a:latin typeface="Roboto"/>
                <a:ea typeface="Roboto"/>
                <a:cs typeface="Roboto"/>
                <a:sym typeface="Roboto"/>
              </a:rPr>
              <a:t> Streamline IAM processes, reduce redundancy, and establish a consistent approach to user access across the organization.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Scalability:</a:t>
            </a:r>
            <a:r>
              <a:rPr lang="en-GB" sz="1200">
                <a:solidFill>
                  <a:srgbClr val="374151"/>
                </a:solidFill>
                <a:latin typeface="Roboto"/>
                <a:ea typeface="Roboto"/>
                <a:cs typeface="Roboto"/>
                <a:sym typeface="Roboto"/>
              </a:rPr>
              <a:t> As we grow, our IAM framework will seamlessly scale, accommodating new users, applications, and technologies without compromising security.</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Risk Mitigation:</a:t>
            </a:r>
            <a:r>
              <a:rPr lang="en-GB" sz="1200">
                <a:solidFill>
                  <a:srgbClr val="374151"/>
                </a:solidFill>
                <a:latin typeface="Roboto"/>
                <a:ea typeface="Roboto"/>
                <a:cs typeface="Roboto"/>
                <a:sym typeface="Roboto"/>
              </a:rPr>
              <a:t> Strengthen security postures by enforcing least privilege principles, enhancing authentication methods, and proactively addressing potential vulnerabilities.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Regulatory Compliance:</a:t>
            </a:r>
            <a:r>
              <a:rPr lang="en-GB" sz="1200">
                <a:solidFill>
                  <a:srgbClr val="374151"/>
                </a:solidFill>
                <a:latin typeface="Roboto"/>
                <a:ea typeface="Roboto"/>
                <a:cs typeface="Roboto"/>
                <a:sym typeface="Roboto"/>
              </a:rPr>
              <a:t> Align our IAM practices with industry regulations and standards, ensuring that we not only meet but exceed compliance requirements.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Cost-effectiveness:</a:t>
            </a:r>
            <a:r>
              <a:rPr lang="en-GB" sz="1200">
                <a:solidFill>
                  <a:srgbClr val="374151"/>
                </a:solidFill>
                <a:latin typeface="Roboto"/>
                <a:ea typeface="Roboto"/>
                <a:cs typeface="Roboto"/>
                <a:sym typeface="Roboto"/>
              </a:rPr>
              <a:t> By optimizing IAM processes and leveraging a standardized architecture, we can realize cost savings over time.</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Next Steps: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 propose a meeting to discuss this initiative further. We can delve into the specifics, address any questions or concerns, and outline a roadmap for the seamless integration of our IAM Reference Architecture.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Our commitment to securing our digital assets is unwavering, and I believe that implementing a robust IAM Reference Architecture is a strategic move toward a more secure and agile future.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Thank you for your time, and I look forward to the opportunity to discuss this initiative in greater detail.</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Best regards,</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ACL, RBAC, ABAC (PBAC= ABAC with dynamic rules, CBAC= ABAC from MSFT), ACL, RAdAC</a:t>
            </a:r>
            <a:endParaRPr/>
          </a:p>
          <a:p>
            <a:pPr marL="0" lvl="0" indent="0" algn="l" rtl="0">
              <a:spcBef>
                <a:spcPts val="0"/>
              </a:spcBef>
              <a:spcAft>
                <a:spcPts val="0"/>
              </a:spcAft>
              <a:buNone/>
            </a:pPr>
            <a:r>
              <a:rPr lang="en-GB" u="sng">
                <a:solidFill>
                  <a:schemeClr val="hlink"/>
                </a:solidFill>
                <a:hlinkClick r:id="rId3"/>
              </a:rPr>
              <a:t>https://cloudentity.com/news/acl-rbac-abac-pbac-radac-and-a-dash-of-cbac/</a:t>
            </a:r>
            <a:endParaRPr/>
          </a:p>
          <a:p>
            <a:pPr marL="0" lvl="0" indent="0" algn="l" rtl="0">
              <a:spcBef>
                <a:spcPts val="0"/>
              </a:spcBef>
              <a:spcAft>
                <a:spcPts val="0"/>
              </a:spcAft>
              <a:buNone/>
            </a:pPr>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ACL: Your name is on the list</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RAdAC: You have been to a country with a COVID outbreak</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ABAC: You’re the right age</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RBAC: You have the role of system administrator</a:t>
            </a:r>
            <a:endParaRPr>
              <a:solidFill>
                <a:schemeClr val="dk1"/>
              </a:solidFill>
            </a:endParaRPr>
          </a:p>
          <a:p>
            <a:pPr marL="0" lvl="0" indent="0" algn="l" rtl="0">
              <a:spcBef>
                <a:spcPts val="24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a8dc2b60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a8dc2b60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I’m not going to explain in-depth why we need Enterprise Architecture, this deck is purposed to sharpen our insights on corporate access from a business perspective, and, I’d like to add a little twist by drawing your attention on issues we often see in absence of enterprise architectural authority.</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that can arise from loose architectural control or loose interaction between business and IT on Identity &amp; Access Management topics.  Corporate Identity &amp; Access Management, let alone any course corrections or adjustments in this domain represent serious and hard to justify investments.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Most IAM solutions are subscription models based on user population or authentication attempts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Therefore scaling up causes a linear cost increase, with barely any advantage of scale.</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and also explain what happens in case Identity &amp; Access Management is not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CISOs and heads of security usually encounter in Cybersecurity-centric business contexts.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This deck is about corporate Identity &amp; Access Management.  By corporate, we mean all actors or personas that play a role in </a:t>
            </a:r>
            <a:r>
              <a:rPr lang="en-GB" sz="1200" u="sng">
                <a:solidFill>
                  <a:srgbClr val="374151"/>
                </a:solidFill>
                <a:latin typeface="Roboto"/>
                <a:ea typeface="Roboto"/>
                <a:cs typeface="Roboto"/>
                <a:sym typeface="Roboto"/>
              </a:rPr>
              <a:t>enabling business opportunities.</a:t>
            </a:r>
            <a:r>
              <a:rPr lang="en-GB" sz="1200">
                <a:solidFill>
                  <a:srgbClr val="374151"/>
                </a:solidFill>
                <a:latin typeface="Roboto"/>
                <a:ea typeface="Roboto"/>
                <a:cs typeface="Roboto"/>
                <a:sym typeface="Roboto"/>
              </a:rPr>
              <a:t>  In other words, all actors in the business ecosystem, except customers.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Of course, there are security frameworks that both help to identify gaps and propose good practices to alleviate specific concerns.  Still, these frameworks are too technical to function as working documents at the management level.   But as a global IT company with vast cross-industry experience and my long personal experience in IT project management and Enterprise Security Architecture, I’m sure Cybersecurity leadership rather likes to hear the pragmatic approach.</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So, this exercise will not explain solutions in great detail but only put them in context by connecting the dots.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Connecting the dots, being the main purpose of Enterprise Architecture, results in a stable framework that keeps all the solutions in check with the security controls and security due diligence offered by technology, people and processes.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So, let’s go through a first architectural foundation covering a great cross-section of the Cybersecurity subjects a CISOs and heads of Cybersecurity are managing.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As we navigate the evolving landscape of cybersecurity, it's imperative for  [Company Name] to fortify its defenses and ensure a resilient information security framework.</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Of course, I’m aware that you have already figured out an architecture that is fit for purpose, and I’m sure it has gone through multiple iterations already.</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cybersecurity concerns we have captured fr</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Thes reference architecture  </a:t>
            </a:r>
            <a:br>
              <a:rPr lang="en-GB" sz="1200">
                <a:solidFill>
                  <a:srgbClr val="374151"/>
                </a:solidFill>
                <a:latin typeface="Roboto"/>
                <a:ea typeface="Roboto"/>
                <a:cs typeface="Roboto"/>
                <a:sym typeface="Roboto"/>
              </a:rPr>
            </a:br>
            <a:br>
              <a:rPr lang="en-GB" sz="1200">
                <a:solidFill>
                  <a:srgbClr val="374151"/>
                </a:solidFill>
                <a:latin typeface="Roboto"/>
                <a:ea typeface="Roboto"/>
                <a:cs typeface="Roboto"/>
                <a:sym typeface="Roboto"/>
              </a:rPr>
            </a:br>
            <a:r>
              <a:rPr lang="en-GB" sz="1200" b="1">
                <a:solidFill>
                  <a:srgbClr val="374151"/>
                </a:solidFill>
                <a:latin typeface="Roboto"/>
                <a:ea typeface="Roboto"/>
                <a:cs typeface="Roboto"/>
                <a:sym typeface="Roboto"/>
              </a:rPr>
              <a:t>So’ what’s The Challenge here ?</a:t>
            </a:r>
            <a:endParaRPr sz="1200" b="1">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First of all, Cybersecurity and Information security is a moving target.</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Therefore, realistically, IT does not manage to implement all the security needs to the full across the entire application and data landscape.</a:t>
            </a: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I</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I am not a professional security auditor, but from my experience as IT project manager for more than 20 years, I know, even in the largest banks on European soil, this situation is prevalent.  </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 </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br>
              <a:rPr lang="en-GB" sz="1200">
                <a:solidFill>
                  <a:srgbClr val="374151"/>
                </a:solidFill>
                <a:latin typeface="Roboto"/>
                <a:ea typeface="Roboto"/>
                <a:cs typeface="Roboto"/>
                <a:sym typeface="Roboto"/>
              </a:rPr>
            </a:br>
            <a:r>
              <a:rPr lang="en-GB" sz="1200">
                <a:solidFill>
                  <a:srgbClr val="374151"/>
                </a:solidFill>
                <a:latin typeface="Roboto"/>
                <a:ea typeface="Roboto"/>
                <a:cs typeface="Roboto"/>
                <a:sym typeface="Roboto"/>
              </a:rPr>
              <a:t>Corporations usually end up with a mix of products, IT architectures, temporary adaptations that become permanent and so on…</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In today's interconnected world, the traditional perimeter is fading, making IAM a linchpin in our security strategy. Siloed and ad-hoc IAM solutions can lead to inefficiencies, compliance gaps, and heightened security risks. It's time to elevate our IAM game.</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The Solution:</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 propose the implementation of a comprehensive IAM Reference Architecture tailored for [Company Name]. This framework will provide a standardized blueprint, ensuring consistency, scalability, and resilience across our identity and access management practices.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Key Benefits:</a:t>
            </a:r>
            <a:endParaRPr sz="1200" b="1">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Efficiency and Consistency:</a:t>
            </a:r>
            <a:r>
              <a:rPr lang="en-GB" sz="1200">
                <a:solidFill>
                  <a:srgbClr val="374151"/>
                </a:solidFill>
                <a:latin typeface="Roboto"/>
                <a:ea typeface="Roboto"/>
                <a:cs typeface="Roboto"/>
                <a:sym typeface="Roboto"/>
              </a:rPr>
              <a:t> Streamline IAM processes, reduce redundancy, and establish a consistent approach to user access across the organization.</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Scalability:</a:t>
            </a:r>
            <a:r>
              <a:rPr lang="en-GB" sz="1200">
                <a:solidFill>
                  <a:srgbClr val="374151"/>
                </a:solidFill>
                <a:latin typeface="Roboto"/>
                <a:ea typeface="Roboto"/>
                <a:cs typeface="Roboto"/>
                <a:sym typeface="Roboto"/>
              </a:rPr>
              <a:t> As we grow, our IAM framework will seamlessly scale, accommodating new users, applications, and technologies without compromising security.</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Risk Mitigation:</a:t>
            </a:r>
            <a:r>
              <a:rPr lang="en-GB" sz="1200">
                <a:solidFill>
                  <a:srgbClr val="374151"/>
                </a:solidFill>
                <a:latin typeface="Roboto"/>
                <a:ea typeface="Roboto"/>
                <a:cs typeface="Roboto"/>
                <a:sym typeface="Roboto"/>
              </a:rPr>
              <a:t> Strengthen security postures by enforcing least privilege principles, enhancing authentication methods, and proactively addressing potential vulnerabilities.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Regulatory Compliance:</a:t>
            </a:r>
            <a:r>
              <a:rPr lang="en-GB" sz="1200">
                <a:solidFill>
                  <a:srgbClr val="374151"/>
                </a:solidFill>
                <a:latin typeface="Roboto"/>
                <a:ea typeface="Roboto"/>
                <a:cs typeface="Roboto"/>
                <a:sym typeface="Roboto"/>
              </a:rPr>
              <a:t> Align our IAM practices with industry regulations and standards, ensuring that we not only meet but exceed compliance requirements.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Cost-effectiveness:</a:t>
            </a:r>
            <a:r>
              <a:rPr lang="en-GB" sz="1200">
                <a:solidFill>
                  <a:srgbClr val="374151"/>
                </a:solidFill>
                <a:latin typeface="Roboto"/>
                <a:ea typeface="Roboto"/>
                <a:cs typeface="Roboto"/>
                <a:sym typeface="Roboto"/>
              </a:rPr>
              <a:t> By optimizing IAM processes and leveraging a standardized architecture, we can realize cost savings over time.</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r>
              <a:rPr lang="en-GB" sz="1200" b="1">
                <a:solidFill>
                  <a:srgbClr val="374151"/>
                </a:solidFill>
                <a:latin typeface="Roboto"/>
                <a:ea typeface="Roboto"/>
                <a:cs typeface="Roboto"/>
                <a:sym typeface="Roboto"/>
              </a:rPr>
              <a:t>Next Steps: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I propose a meeting to discuss this initiative further. We can delve into the specifics, address any questions or concerns, and outline a roadmap for the seamless integration of our IAM Reference Architecture.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Our commitment to securing our digital assets is unwavering, and I believe that implementing a robust IAM Reference Architecture is a strategic move toward a more secure and agile future.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Thank you for your time, and I look forward to the opportunity to discuss this initiative in greater detail.</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Best regards,</a:t>
            </a:r>
            <a:endParaRPr sz="1200">
              <a:solidFill>
                <a:srgbClr val="374151"/>
              </a:solidFill>
              <a:latin typeface="Roboto"/>
              <a:ea typeface="Roboto"/>
              <a:cs typeface="Roboto"/>
              <a:sym typeface="Roboto"/>
            </a:endParaRPr>
          </a:p>
          <a:p>
            <a:pPr marL="0" lvl="0" indent="0" algn="l" rtl="0">
              <a:spcBef>
                <a:spcPts val="1500"/>
              </a:spcBef>
              <a:spcAft>
                <a:spcPts val="0"/>
              </a:spcAft>
              <a:buClr>
                <a:schemeClr val="dk1"/>
              </a:buClr>
              <a:buSzPts val="1100"/>
              <a:buFont typeface="Arial"/>
              <a:buNone/>
            </a:pP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ACL, RBAC, ABAC (PBAC= ABAC with dynamic rules, CBAC= ABAC from MSFT), ACL, RAdAC</a:t>
            </a:r>
            <a:endParaRPr/>
          </a:p>
          <a:p>
            <a:pPr marL="0" lvl="0" indent="0" algn="l" rtl="0">
              <a:spcBef>
                <a:spcPts val="0"/>
              </a:spcBef>
              <a:spcAft>
                <a:spcPts val="0"/>
              </a:spcAft>
              <a:buNone/>
            </a:pPr>
            <a:r>
              <a:rPr lang="en-GB" u="sng">
                <a:solidFill>
                  <a:schemeClr val="hlink"/>
                </a:solidFill>
                <a:hlinkClick r:id="rId3"/>
              </a:rPr>
              <a:t>https://cloudentity.com/news/acl-rbac-abac-pbac-radac-and-a-dash-of-cbac/</a:t>
            </a:r>
            <a:endParaRPr/>
          </a:p>
          <a:p>
            <a:pPr marL="0" lvl="0" indent="0" algn="l" rtl="0">
              <a:spcBef>
                <a:spcPts val="0"/>
              </a:spcBef>
              <a:spcAft>
                <a:spcPts val="0"/>
              </a:spcAft>
              <a:buNone/>
            </a:pPr>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ACL: Your name is on the list</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RAdAC: You have been to a country with a COVID outbreak</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ABAC: You’re the right age</a:t>
            </a:r>
            <a:endParaRPr sz="1200">
              <a:solidFill>
                <a:srgbClr val="555555"/>
              </a:solidFill>
            </a:endParaRPr>
          </a:p>
          <a:p>
            <a:pPr marL="457200" lvl="0" indent="-304800" algn="l" rtl="0">
              <a:lnSpc>
                <a:spcPct val="115000"/>
              </a:lnSpc>
              <a:spcBef>
                <a:spcPts val="0"/>
              </a:spcBef>
              <a:spcAft>
                <a:spcPts val="0"/>
              </a:spcAft>
              <a:buClr>
                <a:srgbClr val="555555"/>
              </a:buClr>
              <a:buSzPts val="1200"/>
              <a:buChar char="●"/>
            </a:pPr>
            <a:r>
              <a:rPr lang="en-GB" sz="1200">
                <a:solidFill>
                  <a:srgbClr val="555555"/>
                </a:solidFill>
              </a:rPr>
              <a:t>RBAC: You have the role of system administrator</a:t>
            </a:r>
            <a:endParaRPr>
              <a:solidFill>
                <a:schemeClr val="dk1"/>
              </a:solidFill>
            </a:endParaRPr>
          </a:p>
          <a:p>
            <a:pPr marL="0" lvl="0" indent="0" algn="l" rtl="0">
              <a:spcBef>
                <a:spcPts val="24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a8dc2b60b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a8dc2b60b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b8c12dc61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b8c12dc6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Security orchestration as a design pattern</a:t>
            </a:r>
            <a:endParaRPr/>
          </a:p>
          <a:p>
            <a:pPr marL="457200" lvl="0" indent="-298450" algn="l" rtl="0">
              <a:spcBef>
                <a:spcPts val="0"/>
              </a:spcBef>
              <a:spcAft>
                <a:spcPts val="0"/>
              </a:spcAft>
              <a:buSzPts val="1100"/>
              <a:buChar char="-"/>
            </a:pPr>
            <a:r>
              <a:rPr lang="en-GB"/>
              <a:t>Enabling multiple actors to collaborate and contribute to a multi-channel user experience. product owners, channel owners, fraud(the pretend to be not security), other related security processes and business analysts to design their security processes (still independently) from modular components (channels use to implement the same functions multiple times, resulting in less maturity, higher obscurity and disarray) -&gt; avoid multiple incompatible token sets</a:t>
            </a:r>
            <a:endParaRPr/>
          </a:p>
          <a:p>
            <a:pPr marL="457200" lvl="0" indent="-298450" algn="l" rtl="0">
              <a:spcBef>
                <a:spcPts val="0"/>
              </a:spcBef>
              <a:spcAft>
                <a:spcPts val="0"/>
              </a:spcAft>
              <a:buSzPts val="1100"/>
              <a:buChar char="-"/>
            </a:pPr>
            <a:r>
              <a:rPr lang="en-GB"/>
              <a:t>Transparacy: Offer visually intuitive process diagramming. Security architecture becomes one with implementation.</a:t>
            </a:r>
            <a:endParaRPr/>
          </a:p>
          <a:p>
            <a:pPr marL="457200" lvl="0" indent="-298450" algn="l" rtl="0">
              <a:spcBef>
                <a:spcPts val="0"/>
              </a:spcBef>
              <a:spcAft>
                <a:spcPts val="0"/>
              </a:spcAft>
              <a:buSzPts val="1100"/>
              <a:buChar char="-"/>
            </a:pPr>
            <a:r>
              <a:rPr lang="en-GB"/>
              <a:t>Enable KYC process simplification and transformation (SSI).  (Why are current orchestrators too rigid =&gt; temp becomes permanent</a:t>
            </a:r>
            <a:endParaRPr/>
          </a:p>
          <a:p>
            <a:pPr marL="457200" lvl="0" indent="-298450" algn="l" rtl="0">
              <a:spcBef>
                <a:spcPts val="0"/>
              </a:spcBef>
              <a:spcAft>
                <a:spcPts val="0"/>
              </a:spcAft>
              <a:buSzPts val="1100"/>
              <a:buChar char="-"/>
            </a:pPr>
            <a:r>
              <a:rPr lang="en-GB"/>
              <a:t>Enable phased rollout of new user journeys</a:t>
            </a:r>
            <a:endParaRPr/>
          </a:p>
          <a:p>
            <a:pPr marL="457200" lvl="0" indent="-298450" algn="l" rtl="0">
              <a:spcBef>
                <a:spcPts val="0"/>
              </a:spcBef>
              <a:spcAft>
                <a:spcPts val="0"/>
              </a:spcAft>
              <a:buSzPts val="1100"/>
              <a:buChar char="-"/>
            </a:pPr>
            <a:r>
              <a:rPr lang="en-GB"/>
              <a:t>Enable better user journey testing.</a:t>
            </a:r>
            <a:endParaRPr/>
          </a:p>
          <a:p>
            <a:pPr marL="457200" lvl="0" indent="-298450" algn="l" rtl="0">
              <a:spcBef>
                <a:spcPts val="0"/>
              </a:spcBef>
              <a:spcAft>
                <a:spcPts val="0"/>
              </a:spcAft>
              <a:buSzPts val="1100"/>
              <a:buChar char="-"/>
            </a:pPr>
            <a:r>
              <a:rPr lang="en-GB"/>
              <a:t>Allow easier deconstruction of Idp vendor hegemony in security process orchestration (reduce vendor lock-in)</a:t>
            </a:r>
            <a:endParaRPr/>
          </a:p>
          <a:p>
            <a:pPr marL="457200" lvl="0" indent="-298450" algn="l" rtl="0">
              <a:spcBef>
                <a:spcPts val="0"/>
              </a:spcBef>
              <a:spcAft>
                <a:spcPts val="0"/>
              </a:spcAft>
              <a:buSzPts val="1100"/>
              <a:buChar char="-"/>
            </a:pPr>
            <a:r>
              <a:rPr lang="en-GB"/>
              <a:t>Allow quicker and more standardised app onboarding.  Move AuthZ out of codebase to centralised agent. Less scattering of security functions, and move them to less vulnerable environments.</a:t>
            </a:r>
            <a:endParaRPr/>
          </a:p>
          <a:p>
            <a:pPr marL="457200" lvl="0" indent="-298450" algn="l" rtl="0">
              <a:spcBef>
                <a:spcPts val="0"/>
              </a:spcBef>
              <a:spcAft>
                <a:spcPts val="0"/>
              </a:spcAft>
              <a:buSzPts val="1100"/>
              <a:buChar char="-"/>
            </a:pPr>
            <a:r>
              <a:rPr lang="en-GB"/>
              <a:t>Offer better claritty and responsiveness during bcp. (Better mitigation returning from stable state to desired). Easy desig. Of break the glass processes</a:t>
            </a:r>
            <a:endParaRPr/>
          </a:p>
          <a:p>
            <a:pPr marL="457200" lvl="0" indent="-298450" algn="l" rtl="0">
              <a:spcBef>
                <a:spcPts val="0"/>
              </a:spcBef>
              <a:spcAft>
                <a:spcPts val="0"/>
              </a:spcAft>
              <a:buSzPts val="1100"/>
              <a:buChar char="-"/>
            </a:pPr>
            <a:r>
              <a:rPr lang="en-GB"/>
              <a:t>Collect process metadata on security coverage and   security maturity levels (better goal settibg) (showing % of legacy security measures)</a:t>
            </a:r>
            <a:endParaRPr/>
          </a:p>
          <a:p>
            <a:pPr marL="457200" lvl="0" indent="-298450" algn="l" rtl="0">
              <a:spcBef>
                <a:spcPts val="0"/>
              </a:spcBef>
              <a:spcAft>
                <a:spcPts val="0"/>
              </a:spcAft>
              <a:buSzPts val="1100"/>
              <a:buChar char="-"/>
            </a:pPr>
            <a:r>
              <a:rPr lang="en-GB"/>
              <a:t>Lower downtime during security process upgrades and patching.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What is a security orchestrator ?</a:t>
            </a:r>
            <a:endParaRPr/>
          </a:p>
          <a:p>
            <a:pPr marL="457200" lvl="0" indent="-298450" algn="l" rtl="0">
              <a:spcBef>
                <a:spcPts val="0"/>
              </a:spcBef>
              <a:spcAft>
                <a:spcPts val="0"/>
              </a:spcAft>
              <a:buSzPts val="1100"/>
              <a:buAutoNum type="arabicParenR"/>
            </a:pPr>
            <a:r>
              <a:rPr lang="en-GB"/>
              <a:t>Any businesses highly relying on human capital to realise their objectives, minds about maximising efficiency of their workforce.  Digital transformation initiatives mainly address process efficiency by automating business processes, and therefore use orchestrators to sequence all the automations into logical customer journeys.  </a:t>
            </a:r>
            <a:endParaRPr/>
          </a:p>
          <a:p>
            <a:pPr marL="457200" lvl="0" indent="-298450" algn="l" rtl="0">
              <a:spcBef>
                <a:spcPts val="0"/>
              </a:spcBef>
              <a:spcAft>
                <a:spcPts val="0"/>
              </a:spcAft>
              <a:buSzPts val="1100"/>
              <a:buAutoNum type="arabicParenR"/>
            </a:pPr>
            <a:r>
              <a:rPr lang="en-GB"/>
              <a:t>In nowadays IT ecosystems, we observe</a:t>
            </a:r>
            <a:endParaRPr/>
          </a:p>
          <a:p>
            <a:pPr marL="457200" lvl="0" indent="0" algn="l" rtl="0">
              <a:spcBef>
                <a:spcPts val="0"/>
              </a:spcBef>
              <a:spcAft>
                <a:spcPts val="0"/>
              </a:spcAft>
              <a:buNone/>
            </a:pPr>
            <a:r>
              <a:rPr lang="en-GB"/>
              <a:t>- highly specialised IT tooling to address business-focused challenges (but with less or no process management functions)</a:t>
            </a:r>
            <a:endParaRPr/>
          </a:p>
          <a:p>
            <a:pPr marL="457200" lvl="0" indent="0" algn="l" rtl="0">
              <a:spcBef>
                <a:spcPts val="0"/>
              </a:spcBef>
              <a:spcAft>
                <a:spcPts val="0"/>
              </a:spcAft>
              <a:buNone/>
            </a:pPr>
            <a:r>
              <a:rPr lang="en-GB"/>
              <a:t>- and generic IT solutions with no or shallow business-focused specialisation to flexibly run or ‘orchestrate’ the sequence of highly specialised functions.  An orchestrator is basically a finite-state machine, that only proceeds to the next step if specific gate conditions are met. </a:t>
            </a:r>
            <a:endParaRPr/>
          </a:p>
          <a:p>
            <a:pPr marL="0" lvl="0" indent="0" algn="l" rtl="0">
              <a:spcBef>
                <a:spcPts val="0"/>
              </a:spcBef>
              <a:spcAft>
                <a:spcPts val="0"/>
              </a:spcAft>
              <a:buNone/>
            </a:pPr>
            <a:r>
              <a:rPr lang="en-GB"/>
              <a:t>So, once we have both highly specialised tooling and transversal tooling to orchestrate any digitally transformed processes, we have it all, right ?   </a:t>
            </a:r>
            <a:endParaRPr/>
          </a:p>
          <a:p>
            <a:pPr marL="0" lvl="0" indent="0" algn="l" rtl="0">
              <a:spcBef>
                <a:spcPts val="0"/>
              </a:spcBef>
              <a:spcAft>
                <a:spcPts val="0"/>
              </a:spcAft>
              <a:buNone/>
            </a:pPr>
            <a:endParaRPr/>
          </a:p>
          <a:p>
            <a:pPr marL="0" lvl="0" indent="0" algn="l" rtl="0">
              <a:spcBef>
                <a:spcPts val="0"/>
              </a:spcBef>
              <a:spcAft>
                <a:spcPts val="0"/>
              </a:spcAft>
              <a:buNone/>
            </a:pPr>
            <a:r>
              <a:rPr lang="en-GB"/>
              <a:t>Unfortunately, generic orchestrators are usually not fit for purpose to drive mission-critical and business-critical security functions.  Imagine an access control process based on email automation.  It is clear that email automation is not fit for purpose to orchestrate a security function that could literally leak the ‘keys to the kingdom’, not to mention that this sort of generic solution would demand considerable effort, as it is not tailored to gracefully integrate with security-focused components.</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r>
              <a:rPr lang="en-GB"/>
              <a:t>This is where we need a security orchestrator, pre-dispositioned with basic security functions, integrating with specialised security components, and by itself built with all security due diligence in mind.</a:t>
            </a:r>
            <a:endParaRPr/>
          </a:p>
          <a:p>
            <a:pPr marL="0" lvl="0" indent="0" algn="l" rtl="0">
              <a:spcBef>
                <a:spcPts val="0"/>
              </a:spcBef>
              <a:spcAft>
                <a:spcPts val="0"/>
              </a:spcAft>
              <a:buNone/>
            </a:pPr>
            <a:endParaRPr/>
          </a:p>
          <a:p>
            <a:pPr marL="0" lvl="0" indent="0" algn="l" rtl="0">
              <a:spcBef>
                <a:spcPts val="0"/>
              </a:spcBef>
              <a:spcAft>
                <a:spcPts val="0"/>
              </a:spcAft>
              <a:buNone/>
            </a:pPr>
            <a:r>
              <a:rPr lang="en-GB"/>
              <a:t>In a financial institution for example, a security orchestrator is commonly used in customer facing mobile banking apps.  Many security functions play a role in reducing risks associated with sensitive information and sensitive actions, running on highly exposed personal devices.  A security orchestrator here typically plays a role in securing:</a:t>
            </a:r>
            <a:endParaRPr/>
          </a:p>
          <a:p>
            <a:pPr marL="457200" lvl="0" indent="-298450" algn="l" rtl="0">
              <a:spcBef>
                <a:spcPts val="0"/>
              </a:spcBef>
              <a:spcAft>
                <a:spcPts val="0"/>
              </a:spcAft>
              <a:buSzPts val="1100"/>
              <a:buChar char="-"/>
            </a:pPr>
            <a:r>
              <a:rPr lang="en-GB"/>
              <a:t>Customer registration</a:t>
            </a:r>
            <a:endParaRPr/>
          </a:p>
          <a:p>
            <a:pPr marL="457200" lvl="0" indent="-298450" algn="l" rtl="0">
              <a:spcBef>
                <a:spcPts val="0"/>
              </a:spcBef>
              <a:spcAft>
                <a:spcPts val="0"/>
              </a:spcAft>
              <a:buSzPts val="1100"/>
              <a:buChar char="-"/>
            </a:pPr>
            <a:r>
              <a:rPr lang="en-GB"/>
              <a:t>Customer consent</a:t>
            </a:r>
            <a:endParaRPr/>
          </a:p>
          <a:p>
            <a:pPr marL="457200" lvl="0" indent="-298450" algn="l" rtl="0">
              <a:spcBef>
                <a:spcPts val="0"/>
              </a:spcBef>
              <a:spcAft>
                <a:spcPts val="0"/>
              </a:spcAft>
              <a:buSzPts val="1100"/>
              <a:buChar char="-"/>
            </a:pPr>
            <a:r>
              <a:rPr lang="en-GB"/>
              <a:t>Customer Identity proofing &amp; data quality assurance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Customer authorisation</a:t>
            </a:r>
            <a:endParaRPr/>
          </a:p>
          <a:p>
            <a:pPr marL="457200" lvl="0" indent="-298450" algn="l" rtl="0">
              <a:spcBef>
                <a:spcPts val="0"/>
              </a:spcBef>
              <a:spcAft>
                <a:spcPts val="0"/>
              </a:spcAft>
              <a:buSzPts val="1100"/>
              <a:buChar char="-"/>
            </a:pPr>
            <a:r>
              <a:rPr lang="en-GB"/>
              <a:t>Device identity proofing &amp; data quality assurance</a:t>
            </a:r>
            <a:endParaRPr/>
          </a:p>
          <a:p>
            <a:pPr marL="457200" lvl="0" indent="-298450" algn="l" rtl="0">
              <a:spcBef>
                <a:spcPts val="0"/>
              </a:spcBef>
              <a:spcAft>
                <a:spcPts val="0"/>
              </a:spcAft>
              <a:buSzPts val="1100"/>
              <a:buChar char="-"/>
            </a:pPr>
            <a:r>
              <a:rPr lang="en-GB"/>
              <a:t>Device integrity</a:t>
            </a:r>
            <a:endParaRPr/>
          </a:p>
          <a:p>
            <a:pPr marL="457200" lvl="0" indent="-298450" algn="l" rtl="0">
              <a:spcBef>
                <a:spcPts val="0"/>
              </a:spcBef>
              <a:spcAft>
                <a:spcPts val="0"/>
              </a:spcAft>
              <a:buSzPts val="1100"/>
              <a:buChar char="-"/>
            </a:pPr>
            <a:r>
              <a:rPr lang="en-GB"/>
              <a:t>Activity logging, monitoring and archiving</a:t>
            </a:r>
            <a:endParaRPr/>
          </a:p>
          <a:p>
            <a:pPr marL="457200" lvl="0" indent="-298450" algn="l" rtl="0">
              <a:spcBef>
                <a:spcPts val="0"/>
              </a:spcBef>
              <a:spcAft>
                <a:spcPts val="0"/>
              </a:spcAft>
              <a:buSzPts val="1100"/>
              <a:buChar char="-"/>
            </a:pPr>
            <a:r>
              <a:rPr lang="en-GB">
                <a:solidFill>
                  <a:schemeClr val="dk1"/>
                </a:solidFill>
              </a:rPr>
              <a:t>KYC assessment, </a:t>
            </a:r>
            <a:r>
              <a:rPr lang="en-GB"/>
              <a:t>fraud detection and mitigation</a:t>
            </a:r>
            <a:endParaRPr/>
          </a:p>
          <a:p>
            <a:pPr marL="457200" lvl="0" indent="-298450" algn="l" rtl="0">
              <a:spcBef>
                <a:spcPts val="0"/>
              </a:spcBef>
              <a:spcAft>
                <a:spcPts val="0"/>
              </a:spcAft>
              <a:buSzPts val="1100"/>
              <a:buChar char="-"/>
            </a:pPr>
            <a:r>
              <a:rPr lang="en-GB"/>
              <a:t>Safe user &amp; device disenrollment, data retention and disposal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c845e6af7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c845e6af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0E101A"/>
                </a:solidFill>
              </a:rPr>
              <a:t>Each Identity and Access Management system architecture must be tailored to </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the organisational structure and the complexity of that structure - depending on the number of corporate personas</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sz="1200">
                <a:solidFill>
                  <a:srgbClr val="374151"/>
                </a:solidFill>
                <a:latin typeface="Roboto"/>
                <a:ea typeface="Roboto"/>
                <a:cs typeface="Roboto"/>
                <a:sym typeface="Roboto"/>
              </a:rPr>
              <a:t>the security posture - to safeguard the nature of the business itself</a:t>
            </a:r>
            <a:endParaRPr sz="1200">
              <a:solidFill>
                <a:srgbClr val="374151"/>
              </a:solidFill>
              <a:latin typeface="Roboto"/>
              <a:ea typeface="Roboto"/>
              <a:cs typeface="Roboto"/>
              <a:sym typeface="Roboto"/>
            </a:endParaRPr>
          </a:p>
          <a:p>
            <a:pPr marL="457200" lvl="0" indent="-304800" algn="l" rtl="0">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the digital transformation - to remain ahead of competing business actors</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457200" lvl="0" indent="0" algn="l" rtl="0">
              <a:lnSpc>
                <a:spcPct val="115000"/>
              </a:lnSpc>
              <a:spcBef>
                <a:spcPts val="0"/>
              </a:spcBef>
              <a:spcAft>
                <a:spcPts val="0"/>
              </a:spcAft>
              <a:buNone/>
            </a:pPr>
            <a:endParaRPr sz="1200">
              <a:solidFill>
                <a:srgbClr val="374151"/>
              </a:solidFill>
              <a:latin typeface="Roboto"/>
              <a:ea typeface="Roboto"/>
              <a:cs typeface="Roboto"/>
              <a:sym typeface="Roboto"/>
            </a:endParaRPr>
          </a:p>
          <a:p>
            <a:pPr marL="457200" lvl="0" indent="-298450" algn="l" rtl="0">
              <a:lnSpc>
                <a:spcPct val="115000"/>
              </a:lnSpc>
              <a:spcBef>
                <a:spcPts val="0"/>
              </a:spcBef>
              <a:spcAft>
                <a:spcPts val="0"/>
              </a:spcAft>
              <a:buClr>
                <a:srgbClr val="0E101A"/>
              </a:buClr>
              <a:buSzPts val="1100"/>
              <a:buChar char="●"/>
            </a:pPr>
            <a:r>
              <a:rPr lang="en-GB" sz="1200">
                <a:solidFill>
                  <a:srgbClr val="374151"/>
                </a:solidFill>
                <a:latin typeface="Roboto"/>
                <a:ea typeface="Roboto"/>
                <a:cs typeface="Roboto"/>
                <a:sym typeface="Roboto"/>
              </a:rPr>
              <a:t> are often dictated by a combination of regulatory requirements, organizational policies, industry standards, and the specific nature of the data and systems being protected.</a:t>
            </a: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r>
              <a:rPr lang="en-GB" sz="1200">
                <a:solidFill>
                  <a:srgbClr val="374151"/>
                </a:solidFill>
                <a:latin typeface="Roboto"/>
                <a:ea typeface="Roboto"/>
                <a:cs typeface="Roboto"/>
                <a:sym typeface="Roboto"/>
              </a:rPr>
              <a:t>Information security needs are often dictated by a combination of regulatory requirements, organizational policies, industry standards, and the specific nature of the data and systems being protected. Here are some key factors:</a:t>
            </a:r>
            <a:endParaRPr sz="1200">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Regulations and Compliance:</a:t>
            </a:r>
            <a:r>
              <a:rPr lang="en-GB" sz="1200">
                <a:solidFill>
                  <a:srgbClr val="374151"/>
                </a:solidFill>
                <a:latin typeface="Roboto"/>
                <a:ea typeface="Roboto"/>
                <a:cs typeface="Roboto"/>
                <a:sym typeface="Roboto"/>
              </a:rPr>
              <a:t> Many industries have specific regulations that dictate how certain types of information should be handled and secured. For example, healthcare has HIPAA, finance has PCI DSS, and there are various data protection laws globally.</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Organizational Policies:</a:t>
            </a:r>
            <a:r>
              <a:rPr lang="en-GB" sz="1200">
                <a:solidFill>
                  <a:srgbClr val="374151"/>
                </a:solidFill>
                <a:latin typeface="Roboto"/>
                <a:ea typeface="Roboto"/>
                <a:cs typeface="Roboto"/>
                <a:sym typeface="Roboto"/>
              </a:rPr>
              <a:t> Companies often establish their own internal policies and procedures to ensure the confidentiality, integrity, and availability of their information. These policies may be influenced by industry best practices.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Risk Management:</a:t>
            </a:r>
            <a:r>
              <a:rPr lang="en-GB" sz="1200">
                <a:solidFill>
                  <a:srgbClr val="374151"/>
                </a:solidFill>
                <a:latin typeface="Roboto"/>
                <a:ea typeface="Roboto"/>
                <a:cs typeface="Roboto"/>
                <a:sym typeface="Roboto"/>
              </a:rPr>
              <a:t> Information security needs are also determined by an organization's risk management strategy. Understanding potential risks helps in implementing appropriate security measures to mitigate those risks.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Data Sensitivity:</a:t>
            </a:r>
            <a:r>
              <a:rPr lang="en-GB" sz="1200">
                <a:solidFill>
                  <a:srgbClr val="374151"/>
                </a:solidFill>
                <a:latin typeface="Roboto"/>
                <a:ea typeface="Roboto"/>
                <a:cs typeface="Roboto"/>
                <a:sym typeface="Roboto"/>
              </a:rPr>
              <a:t> The sensitivity of the data being handled is a critical factor. Highly confidential or personally identifiable information requires more stringent security measures than less sensitive data.</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Industry Standards:</a:t>
            </a:r>
            <a:r>
              <a:rPr lang="en-GB" sz="1200">
                <a:solidFill>
                  <a:srgbClr val="374151"/>
                </a:solidFill>
                <a:latin typeface="Roboto"/>
                <a:ea typeface="Roboto"/>
                <a:cs typeface="Roboto"/>
                <a:sym typeface="Roboto"/>
              </a:rPr>
              <a:t> Following widely accepted security standards and frameworks, such as ISO 27001 or NIST, can provide a solid foundation for designing and implementing security measures.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Technology Landscape:</a:t>
            </a:r>
            <a:r>
              <a:rPr lang="en-GB" sz="1200">
                <a:solidFill>
                  <a:srgbClr val="374151"/>
                </a:solidFill>
                <a:latin typeface="Roboto"/>
                <a:ea typeface="Roboto"/>
                <a:cs typeface="Roboto"/>
                <a:sym typeface="Roboto"/>
              </a:rPr>
              <a:t> The technologies in use also influence security needs. Cloud-based systems, mobile devices, and other technologies require specific security considerations.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Incident Response Requirements:</a:t>
            </a:r>
            <a:r>
              <a:rPr lang="en-GB" sz="1200">
                <a:solidFill>
                  <a:srgbClr val="374151"/>
                </a:solidFill>
                <a:latin typeface="Roboto"/>
                <a:ea typeface="Roboto"/>
                <a:cs typeface="Roboto"/>
                <a:sym typeface="Roboto"/>
              </a:rPr>
              <a:t> The ability to respond to and recover from security incidents is a crucial aspect of information security planning. Security measures are often designed to facilitate effective incident response.</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User Behavior and Education:</a:t>
            </a:r>
            <a:r>
              <a:rPr lang="en-GB" sz="1200">
                <a:solidFill>
                  <a:srgbClr val="374151"/>
                </a:solidFill>
                <a:latin typeface="Roboto"/>
                <a:ea typeface="Roboto"/>
                <a:cs typeface="Roboto"/>
                <a:sym typeface="Roboto"/>
              </a:rPr>
              <a:t> Human factors play a significant role. Security needs are influenced by the awareness and behavior of end users. Training programs and awareness campaigns are essential components.</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None/>
            </a:pPr>
            <a:r>
              <a:rPr lang="en-GB" sz="1200">
                <a:solidFill>
                  <a:srgbClr val="374151"/>
                </a:solidFill>
                <a:latin typeface="Roboto"/>
                <a:ea typeface="Roboto"/>
                <a:cs typeface="Roboto"/>
                <a:sym typeface="Roboto"/>
              </a:rPr>
              <a:t>Considering these factors collectively helps organizations create a comprehensive and effective information security strategy. In your role in Enterprise Architecture, aligning security measures with the overall architecture and business objectives is crucial for a robust security posture.</a:t>
            </a:r>
            <a:endParaRPr sz="1200">
              <a:solidFill>
                <a:srgbClr val="374151"/>
              </a:solidFill>
              <a:latin typeface="Roboto"/>
              <a:ea typeface="Roboto"/>
              <a:cs typeface="Roboto"/>
              <a:sym typeface="Roboto"/>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None/>
            </a:pPr>
            <a:endParaRPr>
              <a:solidFill>
                <a:srgbClr val="0E101A"/>
              </a:solidFill>
            </a:endParaRPr>
          </a:p>
          <a:p>
            <a:pPr marL="0" lvl="0" indent="0" algn="l" rtl="0">
              <a:lnSpc>
                <a:spcPct val="115000"/>
              </a:lnSpc>
              <a:spcBef>
                <a:spcPts val="0"/>
              </a:spcBef>
              <a:spcAft>
                <a:spcPts val="0"/>
              </a:spcAft>
              <a:buClr>
                <a:schemeClr val="dk1"/>
              </a:buClr>
              <a:buSzPts val="1100"/>
              <a:buFont typeface="Arial"/>
              <a:buNone/>
            </a:pPr>
            <a:r>
              <a:rPr lang="en-GB">
                <a:solidFill>
                  <a:srgbClr val="0E101A"/>
                </a:solidFill>
              </a:rPr>
              <a:t>Before we The first key approach to  </a:t>
            </a:r>
            <a:endParaRPr>
              <a:solidFill>
                <a:srgbClr val="0E101A"/>
              </a:solidFill>
            </a:endParaRPr>
          </a:p>
          <a:p>
            <a:pPr marL="457200" lvl="0" indent="0" algn="l" rtl="0">
              <a:lnSpc>
                <a:spcPct val="115000"/>
              </a:lnSpc>
              <a:spcBef>
                <a:spcPts val="0"/>
              </a:spcBef>
              <a:spcAft>
                <a:spcPts val="0"/>
              </a:spcAft>
              <a:buClr>
                <a:schemeClr val="dk1"/>
              </a:buClr>
              <a:buSzPts val="1100"/>
              <a:buFont typeface="Arial"/>
              <a:buNone/>
            </a:pP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HR limit: boundaries within which default corporate HR trust exists. B2B partners usually have an HR system but no trust by default.</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IGA limit: boundaries within which users are entitled to perform user, role and permission management (including creation/deletion)</a:t>
            </a:r>
            <a:endParaRPr>
              <a:solidFill>
                <a:srgbClr val="0E101A"/>
              </a:solidFill>
            </a:endParaRPr>
          </a:p>
          <a:p>
            <a:pPr marL="457200" lvl="0" indent="-298450" algn="l" rtl="0">
              <a:lnSpc>
                <a:spcPct val="115000"/>
              </a:lnSpc>
              <a:spcBef>
                <a:spcPts val="0"/>
              </a:spcBef>
              <a:spcAft>
                <a:spcPts val="0"/>
              </a:spcAft>
              <a:buClr>
                <a:srgbClr val="0E101A"/>
              </a:buClr>
              <a:buSzPts val="1100"/>
              <a:buChar char="●"/>
            </a:pPr>
            <a:r>
              <a:rPr lang="en-GB">
                <a:solidFill>
                  <a:srgbClr val="0E101A"/>
                </a:solidFill>
              </a:rPr>
              <a:t>FIM limit: boundaries within which we can federate corporate identities into one identity per person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In the realm of Identity &amp; Access Management (IAM), various personas play crucial roles in maintaining corporate identities and security. Here are a few key personas:</a:t>
            </a:r>
            <a:endParaRPr sz="1200">
              <a:solidFill>
                <a:srgbClr val="374151"/>
              </a:solidFill>
              <a:latin typeface="Roboto"/>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End Users:</a:t>
            </a:r>
            <a:r>
              <a:rPr lang="en-GB" sz="1200">
                <a:solidFill>
                  <a:srgbClr val="374151"/>
                </a:solidFill>
                <a:latin typeface="Roboto"/>
                <a:ea typeface="Roboto"/>
                <a:cs typeface="Roboto"/>
                <a:sym typeface="Roboto"/>
              </a:rPr>
              <a:t> These are employees, contractors, or anyone else using the organization's systems and applications. Their access needs are typically defined by their job roles.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Administrators:</a:t>
            </a:r>
            <a:r>
              <a:rPr lang="en-GB" sz="1200">
                <a:solidFill>
                  <a:srgbClr val="374151"/>
                </a:solidFill>
                <a:latin typeface="Roboto"/>
                <a:ea typeface="Roboto"/>
                <a:cs typeface="Roboto"/>
                <a:sym typeface="Roboto"/>
              </a:rPr>
              <a:t> IAM administrators manage user identities, access permissions, and overall security policies. They ensure that the right people have the right access.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Managers:</a:t>
            </a:r>
            <a:r>
              <a:rPr lang="en-GB" sz="1200">
                <a:solidFill>
                  <a:srgbClr val="374151"/>
                </a:solidFill>
                <a:latin typeface="Roboto"/>
                <a:ea typeface="Roboto"/>
                <a:cs typeface="Roboto"/>
                <a:sym typeface="Roboto"/>
              </a:rPr>
              <a:t> Managers may have elevated privileges to oversee and manage the access rights of their team members. This is often essential for efficient workflow management.</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Auditors:</a:t>
            </a:r>
            <a:r>
              <a:rPr lang="en-GB" sz="1200">
                <a:solidFill>
                  <a:srgbClr val="374151"/>
                </a:solidFill>
                <a:latin typeface="Roboto"/>
                <a:ea typeface="Roboto"/>
                <a:cs typeface="Roboto"/>
                <a:sym typeface="Roboto"/>
              </a:rPr>
              <a:t> Auditors require access to IAM systems to assess and validate the security posture of the organization. They play a crucial role in ensuring compliance with regulatory standards.</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Developers:</a:t>
            </a:r>
            <a:r>
              <a:rPr lang="en-GB" sz="1200">
                <a:solidFill>
                  <a:srgbClr val="374151"/>
                </a:solidFill>
                <a:latin typeface="Roboto"/>
                <a:ea typeface="Roboto"/>
                <a:cs typeface="Roboto"/>
                <a:sym typeface="Roboto"/>
              </a:rPr>
              <a:t> In a corporate setting, developers may have specific access requirements to development environments, version control systems, and other tools critical to their work.</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Vendors/Partners:</a:t>
            </a:r>
            <a:r>
              <a:rPr lang="en-GB" sz="1200">
                <a:solidFill>
                  <a:srgbClr val="374151"/>
                </a:solidFill>
                <a:latin typeface="Roboto"/>
                <a:ea typeface="Roboto"/>
                <a:cs typeface="Roboto"/>
                <a:sym typeface="Roboto"/>
              </a:rPr>
              <a:t> External entities like vendors or partners may need temporary or limited access to specific resources within the corporate environment.</a:t>
            </a:r>
            <a:endParaRPr sz="1200">
              <a:solidFill>
                <a:srgbClr val="374151"/>
              </a:solidFill>
              <a:latin typeface="Roboto"/>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GB" sz="1200" b="1">
                <a:solidFill>
                  <a:srgbClr val="374151"/>
                </a:solidFill>
                <a:latin typeface="Roboto"/>
                <a:ea typeface="Roboto"/>
                <a:cs typeface="Roboto"/>
                <a:sym typeface="Roboto"/>
              </a:rPr>
              <a:t>Automated Systems/Bots:</a:t>
            </a:r>
            <a:r>
              <a:rPr lang="en-GB" sz="1200">
                <a:solidFill>
                  <a:srgbClr val="374151"/>
                </a:solidFill>
                <a:latin typeface="Roboto"/>
                <a:ea typeface="Roboto"/>
                <a:cs typeface="Roboto"/>
                <a:sym typeface="Roboto"/>
              </a:rPr>
              <a:t> Some IAM systems need to manage access for automated systems or bots that perform various tasks, such as data processing or system maintenance.</a:t>
            </a:r>
            <a:endParaRPr sz="1200">
              <a:solidFill>
                <a:srgbClr val="374151"/>
              </a:solidFill>
              <a:latin typeface="Roboto"/>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Each persona has unique access needs, and effective IAM ensures that access is granted based on job roles, responsibilities, and the principle of least privilege.</a:t>
            </a:r>
            <a:endParaRPr sz="1200">
              <a:solidFill>
                <a:srgbClr val="374151"/>
              </a:solidFill>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lnSpc>
                <a:spcPct val="115000"/>
              </a:lnSpc>
              <a:spcBef>
                <a:spcPts val="0"/>
              </a:spcBef>
              <a:spcAft>
                <a:spcPts val="0"/>
              </a:spcAft>
              <a:buClr>
                <a:srgbClr val="0E101A"/>
              </a:buClr>
              <a:buSzPts val="1100"/>
              <a:buChar char="●"/>
            </a:pPr>
            <a:endParaRPr>
              <a:solidFill>
                <a:srgbClr val="0E101A"/>
              </a:solidFill>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8ee6250fa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28ee6250f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8.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3229875"/>
            <a:ext cx="8520600" cy="12438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GB" sz="2500" b="1">
                <a:latin typeface="Comfortaa"/>
                <a:ea typeface="Comfortaa"/>
                <a:cs typeface="Comfortaa"/>
                <a:sym typeface="Comfortaa"/>
              </a:rPr>
              <a:t>Reference Enterprise Architecture</a:t>
            </a:r>
            <a:endParaRPr sz="2500" b="1">
              <a:latin typeface="Comfortaa"/>
              <a:ea typeface="Comfortaa"/>
              <a:cs typeface="Comfortaa"/>
              <a:sym typeface="Comfortaa"/>
            </a:endParaRPr>
          </a:p>
          <a:p>
            <a:pPr marL="0" lvl="0" indent="0" algn="ctr" rtl="0">
              <a:spcBef>
                <a:spcPts val="0"/>
              </a:spcBef>
              <a:spcAft>
                <a:spcPts val="0"/>
              </a:spcAft>
              <a:buSzPts val="990"/>
              <a:buNone/>
            </a:pPr>
            <a:r>
              <a:rPr lang="en-GB" sz="2500" b="1">
                <a:latin typeface="Comfortaa"/>
                <a:ea typeface="Comfortaa"/>
                <a:cs typeface="Comfortaa"/>
                <a:sym typeface="Comfortaa"/>
              </a:rPr>
              <a:t>for Security orchestration</a:t>
            </a:r>
            <a:endParaRPr sz="2500" b="1">
              <a:latin typeface="Comfortaa"/>
              <a:ea typeface="Comfortaa"/>
              <a:cs typeface="Comfortaa"/>
              <a:sym typeface="Comfortaa"/>
            </a:endParaRPr>
          </a:p>
        </p:txBody>
      </p:sp>
      <p:pic>
        <p:nvPicPr>
          <p:cNvPr id="55" name="Google Shape;55;p13"/>
          <p:cNvPicPr preferRelativeResize="0"/>
          <p:nvPr/>
        </p:nvPicPr>
        <p:blipFill>
          <a:blip r:embed="rId4">
            <a:alphaModFix/>
          </a:blip>
          <a:stretch>
            <a:fillRect/>
          </a:stretch>
        </p:blipFill>
        <p:spPr>
          <a:xfrm>
            <a:off x="5918000" y="1836525"/>
            <a:ext cx="1363875" cy="545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311700" y="292625"/>
            <a:ext cx="86133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latin typeface="Comfortaa"/>
                <a:ea typeface="Comfortaa"/>
                <a:cs typeface="Comfortaa"/>
                <a:sym typeface="Comfortaa"/>
              </a:rPr>
              <a:t>Models of corporate identity management</a:t>
            </a:r>
            <a:endParaRPr b="1">
              <a:latin typeface="Comfortaa"/>
              <a:ea typeface="Comfortaa"/>
              <a:cs typeface="Comfortaa"/>
              <a:sym typeface="Comfortaa"/>
            </a:endParaRPr>
          </a:p>
        </p:txBody>
      </p:sp>
      <p:sp>
        <p:nvSpPr>
          <p:cNvPr id="342" name="Google Shape;342;p23"/>
          <p:cNvSpPr txBox="1"/>
          <p:nvPr/>
        </p:nvSpPr>
        <p:spPr>
          <a:xfrm rot="1511">
            <a:off x="5056929" y="3010578"/>
            <a:ext cx="1364700" cy="4311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lvl="0" indent="0" algn="l" rtl="0">
              <a:spcBef>
                <a:spcPts val="0"/>
              </a:spcBef>
              <a:spcAft>
                <a:spcPts val="0"/>
              </a:spcAft>
              <a:buNone/>
            </a:pPr>
            <a:r>
              <a:rPr lang="en-GB">
                <a:solidFill>
                  <a:schemeClr val="dk1"/>
                </a:solidFill>
                <a:latin typeface="Comfortaa Medium"/>
                <a:ea typeface="Comfortaa Medium"/>
                <a:cs typeface="Comfortaa Medium"/>
                <a:sym typeface="Comfortaa Medium"/>
              </a:rPr>
              <a:t>Centralised</a:t>
            </a:r>
            <a:endParaRPr>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GB">
                <a:solidFill>
                  <a:schemeClr val="dk1"/>
                </a:solidFill>
                <a:latin typeface="Comfortaa Medium"/>
                <a:ea typeface="Comfortaa Medium"/>
                <a:cs typeface="Comfortaa Medium"/>
                <a:sym typeface="Comfortaa Medium"/>
              </a:rPr>
              <a:t>model</a:t>
            </a:r>
            <a:endParaRPr>
              <a:solidFill>
                <a:schemeClr val="dk1"/>
              </a:solidFill>
              <a:latin typeface="Comfortaa Medium"/>
              <a:ea typeface="Comfortaa Medium"/>
              <a:cs typeface="Comfortaa Medium"/>
              <a:sym typeface="Comfortaa Medium"/>
            </a:endParaRPr>
          </a:p>
        </p:txBody>
      </p:sp>
      <p:cxnSp>
        <p:nvCxnSpPr>
          <p:cNvPr id="343" name="Google Shape;343;p23"/>
          <p:cNvCxnSpPr>
            <a:stCxn id="344" idx="6"/>
            <a:endCxn id="345" idx="1"/>
          </p:cNvCxnSpPr>
          <p:nvPr/>
        </p:nvCxnSpPr>
        <p:spPr>
          <a:xfrm>
            <a:off x="2986075" y="4500125"/>
            <a:ext cx="4481400" cy="36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345" name="Google Shape;345;p23"/>
          <p:cNvSpPr/>
          <p:nvPr/>
        </p:nvSpPr>
        <p:spPr>
          <a:xfrm>
            <a:off x="7467600" y="4180438"/>
            <a:ext cx="1364700" cy="646800"/>
          </a:xfrm>
          <a:prstGeom prst="roundRect">
            <a:avLst>
              <a:gd name="adj" fmla="val 16667"/>
            </a:avLst>
          </a:prstGeom>
          <a:solidFill>
            <a:srgbClr val="45818E"/>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6000" tIns="0" rIns="0" bIns="0"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All apps fulfill</a:t>
            </a:r>
            <a:endParaRPr sz="1200">
              <a:solidFill>
                <a:schemeClr val="lt1"/>
              </a:solidFill>
              <a:latin typeface="Roboto"/>
              <a:ea typeface="Roboto"/>
              <a:cs typeface="Roboto"/>
              <a:sym typeface="Roboto"/>
            </a:endParaRPr>
          </a:p>
          <a:p>
            <a:pPr marL="0" lvl="0" indent="0" algn="l" rtl="0">
              <a:spcBef>
                <a:spcPts val="0"/>
              </a:spcBef>
              <a:spcAft>
                <a:spcPts val="0"/>
              </a:spcAft>
              <a:buNone/>
            </a:pPr>
            <a:r>
              <a:rPr lang="en-GB" sz="1200">
                <a:solidFill>
                  <a:schemeClr val="lt1"/>
                </a:solidFill>
                <a:latin typeface="Roboto"/>
                <a:ea typeface="Roboto"/>
                <a:cs typeface="Roboto"/>
                <a:sym typeface="Roboto"/>
              </a:rPr>
              <a:t>AuthN &amp; AuthZ</a:t>
            </a:r>
            <a:endParaRPr sz="1200">
              <a:solidFill>
                <a:schemeClr val="lt1"/>
              </a:solidFill>
              <a:latin typeface="Roboto"/>
              <a:ea typeface="Roboto"/>
              <a:cs typeface="Roboto"/>
              <a:sym typeface="Roboto"/>
            </a:endParaRPr>
          </a:p>
          <a:p>
            <a:pPr marL="0" lvl="0" indent="0" algn="l" rtl="0">
              <a:spcBef>
                <a:spcPts val="0"/>
              </a:spcBef>
              <a:spcAft>
                <a:spcPts val="0"/>
              </a:spcAft>
              <a:buNone/>
            </a:pPr>
            <a:r>
              <a:rPr lang="en-GB" sz="1200">
                <a:solidFill>
                  <a:schemeClr val="lt1"/>
                </a:solidFill>
                <a:latin typeface="Roboto"/>
                <a:ea typeface="Roboto"/>
                <a:cs typeface="Roboto"/>
                <a:sym typeface="Roboto"/>
              </a:rPr>
              <a:t>autonomously</a:t>
            </a:r>
            <a:endParaRPr sz="1200">
              <a:solidFill>
                <a:schemeClr val="lt1"/>
              </a:solidFill>
              <a:latin typeface="Roboto"/>
              <a:ea typeface="Roboto"/>
              <a:cs typeface="Roboto"/>
              <a:sym typeface="Roboto"/>
            </a:endParaRPr>
          </a:p>
        </p:txBody>
      </p:sp>
      <p:cxnSp>
        <p:nvCxnSpPr>
          <p:cNvPr id="346" name="Google Shape;346;p23"/>
          <p:cNvCxnSpPr>
            <a:stCxn id="347" idx="6"/>
            <a:endCxn id="348" idx="1"/>
          </p:cNvCxnSpPr>
          <p:nvPr/>
        </p:nvCxnSpPr>
        <p:spPr>
          <a:xfrm>
            <a:off x="5005313" y="3252350"/>
            <a:ext cx="2462400" cy="33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348" name="Google Shape;348;p23"/>
          <p:cNvSpPr/>
          <p:nvPr/>
        </p:nvSpPr>
        <p:spPr>
          <a:xfrm>
            <a:off x="7467600" y="2932100"/>
            <a:ext cx="1364700" cy="646800"/>
          </a:xfrm>
          <a:prstGeom prst="roundRect">
            <a:avLst>
              <a:gd name="adj" fmla="val 16667"/>
            </a:avLst>
          </a:prstGeom>
          <a:solidFill>
            <a:srgbClr val="45818E"/>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6000" tIns="91425" rIns="0"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All apps trust</a:t>
            </a:r>
            <a:endParaRPr sz="1200">
              <a:solidFill>
                <a:schemeClr val="lt1"/>
              </a:solidFill>
              <a:latin typeface="Roboto"/>
              <a:ea typeface="Roboto"/>
              <a:cs typeface="Roboto"/>
              <a:sym typeface="Roboto"/>
            </a:endParaRPr>
          </a:p>
          <a:p>
            <a:pPr marL="0" lvl="0" indent="0" algn="l" rtl="0">
              <a:spcBef>
                <a:spcPts val="0"/>
              </a:spcBef>
              <a:spcAft>
                <a:spcPts val="0"/>
              </a:spcAft>
              <a:buNone/>
            </a:pPr>
            <a:r>
              <a:rPr lang="en-GB" sz="1200">
                <a:solidFill>
                  <a:schemeClr val="lt1"/>
                </a:solidFill>
                <a:latin typeface="Roboto"/>
                <a:ea typeface="Roboto"/>
                <a:cs typeface="Roboto"/>
                <a:sym typeface="Roboto"/>
              </a:rPr>
              <a:t>one IdP for</a:t>
            </a:r>
            <a:endParaRPr sz="1200">
              <a:solidFill>
                <a:schemeClr val="lt1"/>
              </a:solidFill>
              <a:latin typeface="Roboto"/>
              <a:ea typeface="Roboto"/>
              <a:cs typeface="Roboto"/>
              <a:sym typeface="Roboto"/>
            </a:endParaRPr>
          </a:p>
          <a:p>
            <a:pPr marL="0" lvl="0" indent="0" algn="l" rtl="0">
              <a:spcBef>
                <a:spcPts val="0"/>
              </a:spcBef>
              <a:spcAft>
                <a:spcPts val="0"/>
              </a:spcAft>
              <a:buNone/>
            </a:pPr>
            <a:r>
              <a:rPr lang="en-GB" sz="1200">
                <a:solidFill>
                  <a:schemeClr val="lt1"/>
                </a:solidFill>
                <a:latin typeface="Roboto"/>
                <a:ea typeface="Roboto"/>
                <a:cs typeface="Roboto"/>
                <a:sym typeface="Roboto"/>
              </a:rPr>
              <a:t>AuthN &amp; AuthZ</a:t>
            </a:r>
            <a:endParaRPr sz="1200">
              <a:solidFill>
                <a:schemeClr val="lt1"/>
              </a:solidFill>
              <a:latin typeface="Roboto"/>
              <a:ea typeface="Roboto"/>
              <a:cs typeface="Roboto"/>
              <a:sym typeface="Roboto"/>
            </a:endParaRPr>
          </a:p>
        </p:txBody>
      </p:sp>
      <p:sp>
        <p:nvSpPr>
          <p:cNvPr id="349" name="Google Shape;349;p23"/>
          <p:cNvSpPr/>
          <p:nvPr/>
        </p:nvSpPr>
        <p:spPr>
          <a:xfrm>
            <a:off x="7467600" y="1041325"/>
            <a:ext cx="1364700" cy="646800"/>
          </a:xfrm>
          <a:prstGeom prst="roundRect">
            <a:avLst>
              <a:gd name="adj" fmla="val 16667"/>
            </a:avLst>
          </a:prstGeom>
          <a:solidFill>
            <a:srgbClr val="45818E"/>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36000" tIns="91425" rIns="0"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Multiple IdPs trust each other to act as one</a:t>
            </a:r>
            <a:endParaRPr sz="1200">
              <a:solidFill>
                <a:schemeClr val="lt1"/>
              </a:solidFill>
              <a:latin typeface="Roboto"/>
              <a:ea typeface="Roboto"/>
              <a:cs typeface="Roboto"/>
              <a:sym typeface="Roboto"/>
            </a:endParaRPr>
          </a:p>
        </p:txBody>
      </p:sp>
      <p:cxnSp>
        <p:nvCxnSpPr>
          <p:cNvPr id="350" name="Google Shape;350;p23"/>
          <p:cNvCxnSpPr>
            <a:stCxn id="351" idx="6"/>
            <a:endCxn id="349" idx="1"/>
          </p:cNvCxnSpPr>
          <p:nvPr/>
        </p:nvCxnSpPr>
        <p:spPr>
          <a:xfrm rot="10800000" flipH="1">
            <a:off x="6400725" y="1364600"/>
            <a:ext cx="1066800" cy="1800"/>
          </a:xfrm>
          <a:prstGeom prst="straightConnector1">
            <a:avLst/>
          </a:prstGeom>
          <a:noFill/>
          <a:ln w="9525" cap="flat" cmpd="sng">
            <a:solidFill>
              <a:schemeClr val="dk1"/>
            </a:solidFill>
            <a:prstDash val="solid"/>
            <a:round/>
            <a:headEnd type="none" w="med" len="med"/>
            <a:tailEnd type="none" w="med" len="med"/>
          </a:ln>
          <a:effectLst>
            <a:outerShdw blurRad="57150" dist="19050" dir="5400000" algn="bl" rotWithShape="0">
              <a:srgbClr val="000000">
                <a:alpha val="50000"/>
              </a:srgbClr>
            </a:outerShdw>
          </a:effectLst>
        </p:spPr>
      </p:cxnSp>
      <p:sp>
        <p:nvSpPr>
          <p:cNvPr id="344" name="Google Shape;344;p23"/>
          <p:cNvSpPr/>
          <p:nvPr/>
        </p:nvSpPr>
        <p:spPr>
          <a:xfrm>
            <a:off x="2724175" y="4369325"/>
            <a:ext cx="261900" cy="261600"/>
          </a:xfrm>
          <a:prstGeom prst="ellipse">
            <a:avLst/>
          </a:prstGeom>
          <a:noFill/>
          <a:ln w="9525" cap="flat" cmpd="sng">
            <a:solidFill>
              <a:schemeClr val="dk1"/>
            </a:solidFill>
            <a:prstDash val="solid"/>
            <a:round/>
            <a:headEnd type="none" w="sm" len="sm"/>
            <a:tailEnd type="none" w="sm" len="sm"/>
          </a:ln>
        </p:spPr>
        <p:txBody>
          <a:bodyPr spcFirstLastPara="1" wrap="square" lIns="28800" tIns="91425" rIns="90000" bIns="91425" anchor="ctr" anchorCtr="0">
            <a:noAutofit/>
          </a:bodyPr>
          <a:lstStyle/>
          <a:p>
            <a:pPr marL="0" lvl="0" indent="0" algn="ctr" rtl="0">
              <a:spcBef>
                <a:spcPts val="0"/>
              </a:spcBef>
              <a:spcAft>
                <a:spcPts val="0"/>
              </a:spcAft>
              <a:buNone/>
            </a:pPr>
            <a:r>
              <a:rPr lang="en-GB" sz="1500" b="1"/>
              <a:t>1</a:t>
            </a:r>
            <a:endParaRPr sz="1500" b="1"/>
          </a:p>
        </p:txBody>
      </p:sp>
      <p:sp>
        <p:nvSpPr>
          <p:cNvPr id="347" name="Google Shape;347;p23"/>
          <p:cNvSpPr/>
          <p:nvPr/>
        </p:nvSpPr>
        <p:spPr>
          <a:xfrm>
            <a:off x="4743413" y="3121550"/>
            <a:ext cx="261900" cy="261600"/>
          </a:xfrm>
          <a:prstGeom prst="ellipse">
            <a:avLst/>
          </a:prstGeom>
          <a:noFill/>
          <a:ln w="9525" cap="flat" cmpd="sng">
            <a:solidFill>
              <a:schemeClr val="dk1"/>
            </a:solidFill>
            <a:prstDash val="solid"/>
            <a:round/>
            <a:headEnd type="none" w="sm" len="sm"/>
            <a:tailEnd type="none" w="sm" len="sm"/>
          </a:ln>
        </p:spPr>
        <p:txBody>
          <a:bodyPr spcFirstLastPara="1" wrap="square" lIns="28800" tIns="91425" rIns="90000" bIns="91425" anchor="ctr" anchorCtr="0">
            <a:noAutofit/>
          </a:bodyPr>
          <a:lstStyle/>
          <a:p>
            <a:pPr marL="0" lvl="0" indent="0" algn="ctr" rtl="0">
              <a:spcBef>
                <a:spcPts val="0"/>
              </a:spcBef>
              <a:spcAft>
                <a:spcPts val="0"/>
              </a:spcAft>
              <a:buNone/>
            </a:pPr>
            <a:r>
              <a:rPr lang="en-GB" sz="1500" b="1"/>
              <a:t>2</a:t>
            </a:r>
            <a:endParaRPr sz="1500" b="1"/>
          </a:p>
        </p:txBody>
      </p:sp>
      <p:sp>
        <p:nvSpPr>
          <p:cNvPr id="351" name="Google Shape;351;p23"/>
          <p:cNvSpPr/>
          <p:nvPr/>
        </p:nvSpPr>
        <p:spPr>
          <a:xfrm>
            <a:off x="6138825" y="1235600"/>
            <a:ext cx="261900" cy="261600"/>
          </a:xfrm>
          <a:prstGeom prst="ellipse">
            <a:avLst/>
          </a:prstGeom>
          <a:noFill/>
          <a:ln w="9525" cap="flat" cmpd="sng">
            <a:solidFill>
              <a:schemeClr val="dk1"/>
            </a:solidFill>
            <a:prstDash val="solid"/>
            <a:round/>
            <a:headEnd type="none" w="sm" len="sm"/>
            <a:tailEnd type="none" w="sm" len="sm"/>
          </a:ln>
        </p:spPr>
        <p:txBody>
          <a:bodyPr spcFirstLastPara="1" wrap="square" lIns="28800" tIns="91425" rIns="90000" bIns="91425" anchor="ctr" anchorCtr="0">
            <a:noAutofit/>
          </a:bodyPr>
          <a:lstStyle/>
          <a:p>
            <a:pPr marL="0" lvl="0" indent="0" algn="ctr" rtl="0">
              <a:spcBef>
                <a:spcPts val="0"/>
              </a:spcBef>
              <a:spcAft>
                <a:spcPts val="0"/>
              </a:spcAft>
              <a:buNone/>
            </a:pPr>
            <a:r>
              <a:rPr lang="en-GB" sz="1500" b="1"/>
              <a:t>3</a:t>
            </a:r>
            <a:endParaRPr sz="1500" b="1"/>
          </a:p>
        </p:txBody>
      </p:sp>
      <p:sp>
        <p:nvSpPr>
          <p:cNvPr id="352" name="Google Shape;352;p23"/>
          <p:cNvSpPr txBox="1"/>
          <p:nvPr/>
        </p:nvSpPr>
        <p:spPr>
          <a:xfrm rot="1754">
            <a:off x="3046726" y="4278500"/>
            <a:ext cx="1176300" cy="4311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lvl="0" indent="0" algn="l" rtl="0">
              <a:spcBef>
                <a:spcPts val="0"/>
              </a:spcBef>
              <a:spcAft>
                <a:spcPts val="0"/>
              </a:spcAft>
              <a:buNone/>
            </a:pPr>
            <a:r>
              <a:rPr lang="en-GB">
                <a:solidFill>
                  <a:schemeClr val="dk1"/>
                </a:solidFill>
                <a:latin typeface="Comfortaa Medium"/>
                <a:ea typeface="Comfortaa Medium"/>
                <a:cs typeface="Comfortaa Medium"/>
                <a:sym typeface="Comfortaa Medium"/>
              </a:rPr>
              <a:t>Isolated</a:t>
            </a:r>
            <a:endParaRPr>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GB">
                <a:solidFill>
                  <a:schemeClr val="dk1"/>
                </a:solidFill>
                <a:latin typeface="Comfortaa Medium"/>
                <a:ea typeface="Comfortaa Medium"/>
                <a:cs typeface="Comfortaa Medium"/>
                <a:sym typeface="Comfortaa Medium"/>
              </a:rPr>
              <a:t>model</a:t>
            </a:r>
            <a:endParaRPr>
              <a:solidFill>
                <a:schemeClr val="dk1"/>
              </a:solidFill>
              <a:latin typeface="Comfortaa Medium"/>
              <a:ea typeface="Comfortaa Medium"/>
              <a:cs typeface="Comfortaa Medium"/>
              <a:sym typeface="Comfortaa Medium"/>
            </a:endParaRPr>
          </a:p>
        </p:txBody>
      </p:sp>
      <p:sp>
        <p:nvSpPr>
          <p:cNvPr id="353" name="Google Shape;353;p23"/>
          <p:cNvSpPr txBox="1"/>
          <p:nvPr/>
        </p:nvSpPr>
        <p:spPr>
          <a:xfrm rot="1511">
            <a:off x="6457950" y="1134097"/>
            <a:ext cx="1364700" cy="4311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t" anchorCtr="0">
            <a:spAutoFit/>
          </a:bodyPr>
          <a:lstStyle/>
          <a:p>
            <a:pPr marL="0" lvl="0" indent="0" algn="l" rtl="0">
              <a:spcBef>
                <a:spcPts val="0"/>
              </a:spcBef>
              <a:spcAft>
                <a:spcPts val="0"/>
              </a:spcAft>
              <a:buNone/>
            </a:pPr>
            <a:r>
              <a:rPr lang="en-GB">
                <a:solidFill>
                  <a:schemeClr val="dk1"/>
                </a:solidFill>
                <a:latin typeface="Comfortaa Medium"/>
                <a:ea typeface="Comfortaa Medium"/>
                <a:cs typeface="Comfortaa Medium"/>
                <a:sym typeface="Comfortaa Medium"/>
              </a:rPr>
              <a:t>Federated</a:t>
            </a:r>
            <a:endParaRPr>
              <a:solidFill>
                <a:schemeClr val="dk1"/>
              </a:solidFill>
              <a:latin typeface="Comfortaa Medium"/>
              <a:ea typeface="Comfortaa Medium"/>
              <a:cs typeface="Comfortaa Medium"/>
              <a:sym typeface="Comfortaa Medium"/>
            </a:endParaRPr>
          </a:p>
          <a:p>
            <a:pPr marL="0" lvl="0" indent="0" algn="l" rtl="0">
              <a:spcBef>
                <a:spcPts val="0"/>
              </a:spcBef>
              <a:spcAft>
                <a:spcPts val="0"/>
              </a:spcAft>
              <a:buNone/>
            </a:pPr>
            <a:r>
              <a:rPr lang="en-GB">
                <a:solidFill>
                  <a:schemeClr val="dk1"/>
                </a:solidFill>
                <a:latin typeface="Comfortaa Medium"/>
                <a:ea typeface="Comfortaa Medium"/>
                <a:cs typeface="Comfortaa Medium"/>
                <a:sym typeface="Comfortaa Medium"/>
              </a:rPr>
              <a:t>model</a:t>
            </a:r>
            <a:endParaRPr>
              <a:solidFill>
                <a:schemeClr val="dk1"/>
              </a:solidFill>
              <a:latin typeface="Comfortaa Medium"/>
              <a:ea typeface="Comfortaa Medium"/>
              <a:cs typeface="Comfortaa Medium"/>
              <a:sym typeface="Comfortaa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357"/>
        <p:cNvGrpSpPr/>
        <p:nvPr/>
      </p:nvGrpSpPr>
      <p:grpSpPr>
        <a:xfrm>
          <a:off x="0" y="0"/>
          <a:ext cx="0" cy="0"/>
          <a:chOff x="0" y="0"/>
          <a:chExt cx="0" cy="0"/>
        </a:xfrm>
      </p:grpSpPr>
      <p:pic>
        <p:nvPicPr>
          <p:cNvPr id="358" name="Google Shape;358;p24"/>
          <p:cNvPicPr preferRelativeResize="0"/>
          <p:nvPr/>
        </p:nvPicPr>
        <p:blipFill>
          <a:blip r:embed="rId3">
            <a:alphaModFix/>
          </a:blip>
          <a:stretch>
            <a:fillRect/>
          </a:stretch>
        </p:blipFill>
        <p:spPr>
          <a:xfrm>
            <a:off x="0" y="1856850"/>
            <a:ext cx="1660361" cy="2077850"/>
          </a:xfrm>
          <a:prstGeom prst="rect">
            <a:avLst/>
          </a:prstGeom>
          <a:noFill/>
          <a:ln>
            <a:noFill/>
          </a:ln>
        </p:spPr>
      </p:pic>
      <p:pic>
        <p:nvPicPr>
          <p:cNvPr id="359" name="Google Shape;359;p24"/>
          <p:cNvPicPr preferRelativeResize="0"/>
          <p:nvPr/>
        </p:nvPicPr>
        <p:blipFill>
          <a:blip r:embed="rId3">
            <a:alphaModFix/>
          </a:blip>
          <a:stretch>
            <a:fillRect/>
          </a:stretch>
        </p:blipFill>
        <p:spPr>
          <a:xfrm>
            <a:off x="7459975" y="1846401"/>
            <a:ext cx="1660361" cy="2077850"/>
          </a:xfrm>
          <a:prstGeom prst="rect">
            <a:avLst/>
          </a:prstGeom>
          <a:noFill/>
          <a:ln>
            <a:noFill/>
          </a:ln>
        </p:spPr>
      </p:pic>
      <p:pic>
        <p:nvPicPr>
          <p:cNvPr id="360" name="Google Shape;360;p24"/>
          <p:cNvPicPr preferRelativeResize="0"/>
          <p:nvPr/>
        </p:nvPicPr>
        <p:blipFill>
          <a:blip r:embed="rId4">
            <a:alphaModFix/>
          </a:blip>
          <a:stretch>
            <a:fillRect/>
          </a:stretch>
        </p:blipFill>
        <p:spPr>
          <a:xfrm>
            <a:off x="151309" y="103325"/>
            <a:ext cx="2668306" cy="3820975"/>
          </a:xfrm>
          <a:prstGeom prst="rect">
            <a:avLst/>
          </a:prstGeom>
          <a:noFill/>
          <a:ln>
            <a:noFill/>
          </a:ln>
        </p:spPr>
      </p:pic>
      <p:pic>
        <p:nvPicPr>
          <p:cNvPr id="361" name="Google Shape;361;p24"/>
          <p:cNvPicPr preferRelativeResize="0"/>
          <p:nvPr/>
        </p:nvPicPr>
        <p:blipFill>
          <a:blip r:embed="rId5">
            <a:alphaModFix/>
          </a:blip>
          <a:stretch>
            <a:fillRect/>
          </a:stretch>
        </p:blipFill>
        <p:spPr>
          <a:xfrm>
            <a:off x="2819618" y="1846425"/>
            <a:ext cx="1563661" cy="2077875"/>
          </a:xfrm>
          <a:prstGeom prst="rect">
            <a:avLst/>
          </a:prstGeom>
          <a:noFill/>
          <a:ln>
            <a:noFill/>
          </a:ln>
        </p:spPr>
      </p:pic>
      <p:pic>
        <p:nvPicPr>
          <p:cNvPr id="362" name="Google Shape;362;p24"/>
          <p:cNvPicPr preferRelativeResize="0"/>
          <p:nvPr/>
        </p:nvPicPr>
        <p:blipFill>
          <a:blip r:embed="rId6">
            <a:alphaModFix/>
          </a:blip>
          <a:stretch>
            <a:fillRect/>
          </a:stretch>
        </p:blipFill>
        <p:spPr>
          <a:xfrm>
            <a:off x="2818006" y="1846400"/>
            <a:ext cx="1563669" cy="2077922"/>
          </a:xfrm>
          <a:prstGeom prst="rect">
            <a:avLst/>
          </a:prstGeom>
          <a:noFill/>
          <a:ln>
            <a:noFill/>
          </a:ln>
        </p:spPr>
      </p:pic>
      <p:pic>
        <p:nvPicPr>
          <p:cNvPr id="363" name="Google Shape;363;p24"/>
          <p:cNvPicPr preferRelativeResize="0"/>
          <p:nvPr/>
        </p:nvPicPr>
        <p:blipFill>
          <a:blip r:embed="rId5">
            <a:alphaModFix/>
          </a:blip>
          <a:stretch>
            <a:fillRect/>
          </a:stretch>
        </p:blipFill>
        <p:spPr>
          <a:xfrm>
            <a:off x="4381686" y="1846425"/>
            <a:ext cx="1563661" cy="2077875"/>
          </a:xfrm>
          <a:prstGeom prst="rect">
            <a:avLst/>
          </a:prstGeom>
          <a:noFill/>
          <a:ln>
            <a:noFill/>
          </a:ln>
        </p:spPr>
      </p:pic>
      <p:pic>
        <p:nvPicPr>
          <p:cNvPr id="364" name="Google Shape;364;p24"/>
          <p:cNvPicPr preferRelativeResize="0"/>
          <p:nvPr/>
        </p:nvPicPr>
        <p:blipFill>
          <a:blip r:embed="rId5">
            <a:alphaModFix/>
          </a:blip>
          <a:stretch>
            <a:fillRect/>
          </a:stretch>
        </p:blipFill>
        <p:spPr>
          <a:xfrm>
            <a:off x="5942483" y="1846413"/>
            <a:ext cx="1563660" cy="2077875"/>
          </a:xfrm>
          <a:prstGeom prst="rect">
            <a:avLst/>
          </a:prstGeom>
          <a:noFill/>
          <a:ln>
            <a:noFill/>
          </a:ln>
        </p:spPr>
      </p:pic>
      <p:pic>
        <p:nvPicPr>
          <p:cNvPr id="365" name="Google Shape;365;p24"/>
          <p:cNvPicPr preferRelativeResize="0"/>
          <p:nvPr/>
        </p:nvPicPr>
        <p:blipFill>
          <a:blip r:embed="rId6">
            <a:alphaModFix/>
          </a:blip>
          <a:stretch>
            <a:fillRect/>
          </a:stretch>
        </p:blipFill>
        <p:spPr>
          <a:xfrm>
            <a:off x="4380510" y="1846400"/>
            <a:ext cx="1563669" cy="2077922"/>
          </a:xfrm>
          <a:prstGeom prst="rect">
            <a:avLst/>
          </a:prstGeom>
          <a:noFill/>
          <a:ln>
            <a:noFill/>
          </a:ln>
        </p:spPr>
      </p:pic>
      <p:pic>
        <p:nvPicPr>
          <p:cNvPr id="366" name="Google Shape;366;p24"/>
          <p:cNvPicPr preferRelativeResize="0"/>
          <p:nvPr/>
        </p:nvPicPr>
        <p:blipFill>
          <a:blip r:embed="rId6">
            <a:alphaModFix/>
          </a:blip>
          <a:stretch>
            <a:fillRect/>
          </a:stretch>
        </p:blipFill>
        <p:spPr>
          <a:xfrm>
            <a:off x="5942510" y="1846425"/>
            <a:ext cx="1563669" cy="2077922"/>
          </a:xfrm>
          <a:prstGeom prst="rect">
            <a:avLst/>
          </a:prstGeom>
          <a:noFill/>
          <a:ln>
            <a:noFill/>
          </a:ln>
        </p:spPr>
      </p:pic>
      <p:sp>
        <p:nvSpPr>
          <p:cNvPr id="367" name="Google Shape;367;p24"/>
          <p:cNvSpPr txBox="1"/>
          <p:nvPr/>
        </p:nvSpPr>
        <p:spPr>
          <a:xfrm>
            <a:off x="202921" y="3022270"/>
            <a:ext cx="1381500" cy="1616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IT Service &amp;</a:t>
            </a:r>
            <a:endParaRPr sz="1100" b="1">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Operations</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800" b="1">
                <a:solidFill>
                  <a:schemeClr val="lt1"/>
                </a:solidFill>
                <a:latin typeface="Comfortaa"/>
                <a:ea typeface="Comfortaa"/>
                <a:cs typeface="Comfortaa"/>
                <a:sym typeface="Comfortaa"/>
              </a:rPr>
              <a:t>ITSM</a:t>
            </a:r>
            <a:endParaRPr sz="8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800" b="1">
                <a:solidFill>
                  <a:schemeClr val="lt1"/>
                </a:solidFill>
                <a:latin typeface="Comfortaa"/>
                <a:ea typeface="Comfortaa"/>
                <a:cs typeface="Comfortaa"/>
                <a:sym typeface="Comfortaa"/>
              </a:rPr>
              <a:t>RPA</a:t>
            </a:r>
            <a:endParaRPr sz="800" b="1">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endParaRPr sz="1100" b="1">
              <a:solidFill>
                <a:schemeClr val="lt1"/>
              </a:solidFill>
              <a:latin typeface="Comfortaa"/>
              <a:ea typeface="Comfortaa"/>
              <a:cs typeface="Comfortaa"/>
              <a:sym typeface="Comfortaa"/>
            </a:endParaRPr>
          </a:p>
        </p:txBody>
      </p:sp>
      <p:sp>
        <p:nvSpPr>
          <p:cNvPr id="368" name="Google Shape;368;p24"/>
          <p:cNvSpPr txBox="1"/>
          <p:nvPr/>
        </p:nvSpPr>
        <p:spPr>
          <a:xfrm>
            <a:off x="1752853" y="3022275"/>
            <a:ext cx="1058100" cy="1739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IT Service &amp;</a:t>
            </a:r>
            <a:endParaRPr sz="1100" b="1">
              <a:solidFill>
                <a:schemeClr val="lt1"/>
              </a:solidFill>
              <a:latin typeface="Comfortaa"/>
              <a:ea typeface="Comfortaa"/>
              <a:cs typeface="Comfortaa"/>
              <a:sym typeface="Comfortaa"/>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Operations</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800">
                <a:solidFill>
                  <a:schemeClr val="lt1"/>
                </a:solidFill>
              </a:rPr>
              <a:t>Program / Project</a:t>
            </a:r>
            <a:endParaRPr sz="800">
              <a:solidFill>
                <a:schemeClr val="lt1"/>
              </a:solidFill>
            </a:endParaRPr>
          </a:p>
          <a:p>
            <a:pPr marL="0" lvl="0" indent="0" algn="l" rtl="0">
              <a:spcBef>
                <a:spcPts val="0"/>
              </a:spcBef>
              <a:spcAft>
                <a:spcPts val="0"/>
              </a:spcAft>
              <a:buNone/>
            </a:pPr>
            <a:r>
              <a:rPr lang="en-GB" sz="800">
                <a:solidFill>
                  <a:schemeClr val="lt1"/>
                </a:solidFill>
              </a:rPr>
              <a:t>Change Mgt</a:t>
            </a:r>
            <a:endParaRPr sz="800">
              <a:solidFill>
                <a:schemeClr val="lt1"/>
              </a:solidFill>
            </a:endParaRPr>
          </a:p>
          <a:p>
            <a:pPr marL="0" lvl="0" indent="0" algn="l" rtl="0">
              <a:spcBef>
                <a:spcPts val="0"/>
              </a:spcBef>
              <a:spcAft>
                <a:spcPts val="0"/>
              </a:spcAft>
              <a:buNone/>
            </a:pPr>
            <a:endParaRPr sz="800">
              <a:solidFill>
                <a:schemeClr val="lt1"/>
              </a:solidFill>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p:txBody>
      </p:sp>
      <p:sp>
        <p:nvSpPr>
          <p:cNvPr id="369" name="Google Shape;369;p24"/>
          <p:cNvSpPr txBox="1"/>
          <p:nvPr/>
        </p:nvSpPr>
        <p:spPr>
          <a:xfrm>
            <a:off x="3285781" y="3022275"/>
            <a:ext cx="1119300" cy="861900"/>
          </a:xfrm>
          <a:prstGeom prst="rect">
            <a:avLst/>
          </a:prstGeom>
          <a:noFill/>
          <a:ln>
            <a:noFill/>
          </a:ln>
          <a:effectLst>
            <a:outerShdw blurRad="57150" dist="19050" dir="5400000" algn="bl" rotWithShape="0">
              <a:srgbClr val="000000">
                <a:alpha val="50000"/>
              </a:srgbClr>
            </a:outerShdw>
          </a:effectLst>
        </p:spPr>
        <p:txBody>
          <a:bodyPr spcFirstLastPara="1" wrap="square" lIns="18000" tIns="91425" rIns="18000" bIns="91425" anchor="t" anchorCtr="0">
            <a:spAutoFit/>
          </a:bodyPr>
          <a:lstStyle/>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Workforce</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Business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
        <p:nvSpPr>
          <p:cNvPr id="370" name="Google Shape;370;p24"/>
          <p:cNvSpPr txBox="1"/>
          <p:nvPr/>
        </p:nvSpPr>
        <p:spPr>
          <a:xfrm>
            <a:off x="4820999" y="3022275"/>
            <a:ext cx="12003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B2B / Vendor</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Business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371" name="Google Shape;371;p24"/>
          <p:cNvSpPr txBox="1"/>
          <p:nvPr/>
        </p:nvSpPr>
        <p:spPr>
          <a:xfrm>
            <a:off x="6379161" y="3022275"/>
            <a:ext cx="1188900" cy="861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Customer</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Business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
        <p:nvSpPr>
          <p:cNvPr id="372" name="Google Shape;372;p24"/>
          <p:cNvSpPr txBox="1"/>
          <p:nvPr/>
        </p:nvSpPr>
        <p:spPr>
          <a:xfrm>
            <a:off x="8031345" y="3022275"/>
            <a:ext cx="11889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Security &amp;</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Compliance</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373" name="Google Shape;373;p24"/>
          <p:cNvSpPr txBox="1"/>
          <p:nvPr/>
        </p:nvSpPr>
        <p:spPr>
          <a:xfrm>
            <a:off x="1609667" y="443400"/>
            <a:ext cx="1381500" cy="52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Cybersecurity</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Services</a:t>
            </a:r>
            <a:endParaRPr sz="1100" b="1">
              <a:solidFill>
                <a:schemeClr val="lt1"/>
              </a:solidFill>
              <a:latin typeface="Comfortaa"/>
              <a:ea typeface="Comfortaa"/>
              <a:cs typeface="Comfortaa"/>
              <a:sym typeface="Comfortaa"/>
            </a:endParaRPr>
          </a:p>
        </p:txBody>
      </p:sp>
      <p:sp>
        <p:nvSpPr>
          <p:cNvPr id="374" name="Google Shape;374;p24"/>
          <p:cNvSpPr txBox="1"/>
          <p:nvPr/>
        </p:nvSpPr>
        <p:spPr>
          <a:xfrm>
            <a:off x="539178" y="3090075"/>
            <a:ext cx="11889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Security</a:t>
            </a:r>
            <a:endParaRPr sz="1100" b="1">
              <a:solidFill>
                <a:schemeClr val="lt1"/>
              </a:solidFill>
              <a:latin typeface="Comfortaa"/>
              <a:ea typeface="Comfortaa"/>
              <a:cs typeface="Comfortaa"/>
              <a:sym typeface="Comfortaa"/>
            </a:endParaRPr>
          </a:p>
          <a:p>
            <a:pPr marL="0" lvl="0" indent="0" algn="ctr" rtl="0">
              <a:spcBef>
                <a:spcPts val="0"/>
              </a:spcBef>
              <a:spcAft>
                <a:spcPts val="0"/>
              </a:spcAft>
              <a:buClr>
                <a:schemeClr val="dk1"/>
              </a:buClr>
              <a:buSzPts val="1100"/>
              <a:buFont typeface="Arial"/>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61"/>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363"/>
                                        </p:tgtEl>
                                        <p:attrNameLst>
                                          <p:attrName>style.visibility</p:attrName>
                                        </p:attrNameLst>
                                      </p:cBhvr>
                                      <p:to>
                                        <p:strVal val="visible"/>
                                      </p:to>
                                    </p:set>
                                    <p:animEffect transition="in" filter="fade">
                                      <p:cBhvr>
                                        <p:cTn id="11" dur="1000"/>
                                        <p:tgtEl>
                                          <p:spTgt spid="363"/>
                                        </p:tgtEl>
                                      </p:cBhvr>
                                    </p:animEffect>
                                  </p:childTnLst>
                                </p:cTn>
                              </p:par>
                              <p:par>
                                <p:cTn id="12" presetID="10" presetClass="entr" presetSubtype="0" fill="hold" nodeType="withEffect">
                                  <p:stCondLst>
                                    <p:cond delay="0"/>
                                  </p:stCondLst>
                                  <p:childTnLst>
                                    <p:set>
                                      <p:cBhvr>
                                        <p:cTn id="13" dur="1" fill="hold">
                                          <p:stCondLst>
                                            <p:cond delay="0"/>
                                          </p:stCondLst>
                                        </p:cTn>
                                        <p:tgtEl>
                                          <p:spTgt spid="370"/>
                                        </p:tgtEl>
                                        <p:attrNameLst>
                                          <p:attrName>style.visibility</p:attrName>
                                        </p:attrNameLst>
                                      </p:cBhvr>
                                      <p:to>
                                        <p:strVal val="visible"/>
                                      </p:to>
                                    </p:set>
                                    <p:animEffect transition="in" filter="fade">
                                      <p:cBhvr>
                                        <p:cTn id="14" dur="1100"/>
                                        <p:tgtEl>
                                          <p:spTgt spid="370"/>
                                        </p:tgtEl>
                                      </p:cBhvr>
                                    </p:animEffect>
                                  </p:childTnLst>
                                </p:cTn>
                              </p:par>
                            </p:childTnLst>
                          </p:cTn>
                        </p:par>
                        <p:par>
                          <p:cTn id="15" fill="hold">
                            <p:stCondLst>
                              <p:cond delay="1100"/>
                            </p:stCondLst>
                            <p:childTnLst>
                              <p:par>
                                <p:cTn id="16" presetID="1" presetClass="entr" presetSubtype="0" fill="hold" nodeType="afterEffect">
                                  <p:stCondLst>
                                    <p:cond delay="0"/>
                                  </p:stCondLst>
                                  <p:childTnLst>
                                    <p:set>
                                      <p:cBhvr>
                                        <p:cTn id="17" dur="1" fill="hold">
                                          <p:stCondLst>
                                            <p:cond delay="0"/>
                                          </p:stCondLst>
                                        </p:cTn>
                                        <p:tgtEl>
                                          <p:spTgt spid="365"/>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363"/>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64"/>
                                        </p:tgtEl>
                                        <p:attrNameLst>
                                          <p:attrName>style.visibility</p:attrName>
                                        </p:attrNameLst>
                                      </p:cBhvr>
                                      <p:to>
                                        <p:strVal val="visible"/>
                                      </p:to>
                                    </p:set>
                                    <p:animEffect transition="in" filter="fade">
                                      <p:cBhvr>
                                        <p:cTn id="22" dur="1000"/>
                                        <p:tgtEl>
                                          <p:spTgt spid="364"/>
                                        </p:tgtEl>
                                      </p:cBhvr>
                                    </p:animEffect>
                                  </p:childTnLst>
                                </p:cTn>
                              </p:par>
                              <p:par>
                                <p:cTn id="23" presetID="10" presetClass="entr" presetSubtype="0" fill="hold" nodeType="withEffect">
                                  <p:stCondLst>
                                    <p:cond delay="0"/>
                                  </p:stCondLst>
                                  <p:childTnLst>
                                    <p:set>
                                      <p:cBhvr>
                                        <p:cTn id="24" dur="1" fill="hold">
                                          <p:stCondLst>
                                            <p:cond delay="0"/>
                                          </p:stCondLst>
                                        </p:cTn>
                                        <p:tgtEl>
                                          <p:spTgt spid="371"/>
                                        </p:tgtEl>
                                        <p:attrNameLst>
                                          <p:attrName>style.visibility</p:attrName>
                                        </p:attrNameLst>
                                      </p:cBhvr>
                                      <p:to>
                                        <p:strVal val="visible"/>
                                      </p:to>
                                    </p:set>
                                    <p:animEffect transition="in" filter="fade">
                                      <p:cBhvr>
                                        <p:cTn id="25" dur="1100"/>
                                        <p:tgtEl>
                                          <p:spTgt spid="371"/>
                                        </p:tgtEl>
                                      </p:cBhvr>
                                    </p:animEffect>
                                  </p:childTnLst>
                                </p:cTn>
                              </p:par>
                            </p:childTnLst>
                          </p:cTn>
                        </p:par>
                        <p:par>
                          <p:cTn id="26" fill="hold">
                            <p:stCondLst>
                              <p:cond delay="2200"/>
                            </p:stCondLst>
                            <p:childTnLst>
                              <p:par>
                                <p:cTn id="27" presetID="1" presetClass="entr" presetSubtype="0" fill="hold" nodeType="afterEffect">
                                  <p:stCondLst>
                                    <p:cond delay="0"/>
                                  </p:stCondLst>
                                  <p:childTnLst>
                                    <p:set>
                                      <p:cBhvr>
                                        <p:cTn id="28" dur="1" fill="hold">
                                          <p:stCondLst>
                                            <p:cond delay="0"/>
                                          </p:stCondLst>
                                        </p:cTn>
                                        <p:tgtEl>
                                          <p:spTgt spid="36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64"/>
                                        </p:tgtEl>
                                        <p:attrNameLst>
                                          <p:attrName>style.visibility</p:attrName>
                                        </p:attrNameLst>
                                      </p:cBhvr>
                                      <p:to>
                                        <p:strVal val="hidden"/>
                                      </p:to>
                                    </p:set>
                                  </p:childTnLst>
                                </p:cTn>
                              </p:par>
                            </p:childTnLst>
                          </p:cTn>
                        </p:par>
                        <p:par>
                          <p:cTn id="31" fill="hold">
                            <p:stCondLst>
                              <p:cond delay="2200"/>
                            </p:stCondLst>
                            <p:childTnLst>
                              <p:par>
                                <p:cTn id="32" presetID="10" presetClass="entr" presetSubtype="0"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Effect transition="in" filter="fade">
                                      <p:cBhvr>
                                        <p:cTn id="34" dur="1000"/>
                                        <p:tgtEl>
                                          <p:spTgt spid="359"/>
                                        </p:tgtEl>
                                      </p:cBhvr>
                                    </p:animEffect>
                                  </p:childTnLst>
                                </p:cTn>
                              </p:par>
                              <p:par>
                                <p:cTn id="35" presetID="10" presetClass="entr" presetSubtype="0" fill="hold" nodeType="withEffect">
                                  <p:stCondLst>
                                    <p:cond delay="0"/>
                                  </p:stCondLst>
                                  <p:childTnLst>
                                    <p:set>
                                      <p:cBhvr>
                                        <p:cTn id="36" dur="1" fill="hold">
                                          <p:stCondLst>
                                            <p:cond delay="0"/>
                                          </p:stCondLst>
                                        </p:cTn>
                                        <p:tgtEl>
                                          <p:spTgt spid="372"/>
                                        </p:tgtEl>
                                        <p:attrNameLst>
                                          <p:attrName>style.visibility</p:attrName>
                                        </p:attrNameLst>
                                      </p:cBhvr>
                                      <p:to>
                                        <p:strVal val="visible"/>
                                      </p:to>
                                    </p:set>
                                    <p:animEffect transition="in" filter="fade">
                                      <p:cBhvr>
                                        <p:cTn id="37" dur="1000"/>
                                        <p:tgtEl>
                                          <p:spTgt spid="37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8" fill="hold" nodeType="clickEffect">
                                  <p:stCondLst>
                                    <p:cond delay="0"/>
                                  </p:stCondLst>
                                  <p:childTnLst>
                                    <p:anim calcmode="lin" valueType="num">
                                      <p:cBhvr additive="base">
                                        <p:cTn id="41" dur="1000"/>
                                        <p:tgtEl>
                                          <p:spTgt spid="360"/>
                                        </p:tgtEl>
                                        <p:attrNameLst>
                                          <p:attrName>ppt_x</p:attrName>
                                        </p:attrNameLst>
                                      </p:cBhvr>
                                      <p:tavLst>
                                        <p:tav tm="0">
                                          <p:val>
                                            <p:strVal val="#ppt_x"/>
                                          </p:val>
                                        </p:tav>
                                        <p:tav tm="100000">
                                          <p:val>
                                            <p:strVal val="#ppt_x-1"/>
                                          </p:val>
                                        </p:tav>
                                      </p:tavLst>
                                    </p:anim>
                                    <p:set>
                                      <p:cBhvr>
                                        <p:cTn id="42" dur="1" fill="hold">
                                          <p:stCondLst>
                                            <p:cond delay="1000"/>
                                          </p:stCondLst>
                                        </p:cTn>
                                        <p:tgtEl>
                                          <p:spTgt spid="360"/>
                                        </p:tgtEl>
                                        <p:attrNameLst>
                                          <p:attrName>style.visibility</p:attrName>
                                        </p:attrNameLst>
                                      </p:cBhvr>
                                      <p:to>
                                        <p:strVal val="hidden"/>
                                      </p:to>
                                    </p:set>
                                  </p:childTnLst>
                                </p:cTn>
                              </p:par>
                              <p:par>
                                <p:cTn id="43" presetID="2" presetClass="exit" presetSubtype="8" fill="hold" nodeType="withEffect">
                                  <p:stCondLst>
                                    <p:cond delay="0"/>
                                  </p:stCondLst>
                                  <p:childTnLst>
                                    <p:anim calcmode="lin" valueType="num">
                                      <p:cBhvr additive="base">
                                        <p:cTn id="44" dur="1000"/>
                                        <p:tgtEl>
                                          <p:spTgt spid="373"/>
                                        </p:tgtEl>
                                        <p:attrNameLst>
                                          <p:attrName>ppt_x</p:attrName>
                                        </p:attrNameLst>
                                      </p:cBhvr>
                                      <p:tavLst>
                                        <p:tav tm="0">
                                          <p:val>
                                            <p:strVal val="#ppt_x"/>
                                          </p:val>
                                        </p:tav>
                                        <p:tav tm="100000">
                                          <p:val>
                                            <p:strVal val="#ppt_x-1"/>
                                          </p:val>
                                        </p:tav>
                                      </p:tavLst>
                                    </p:anim>
                                    <p:set>
                                      <p:cBhvr>
                                        <p:cTn id="45" dur="1" fill="hold">
                                          <p:stCondLst>
                                            <p:cond delay="1000"/>
                                          </p:stCondLst>
                                        </p:cTn>
                                        <p:tgtEl>
                                          <p:spTgt spid="373"/>
                                        </p:tgtEl>
                                        <p:attrNameLst>
                                          <p:attrName>style.visibility</p:attrName>
                                        </p:attrNameLst>
                                      </p:cBhvr>
                                      <p:to>
                                        <p:strVal val="hidden"/>
                                      </p:to>
                                    </p:set>
                                  </p:childTnLst>
                                </p:cTn>
                              </p:par>
                              <p:par>
                                <p:cTn id="46" presetID="2" presetClass="exit" presetSubtype="8" fill="hold" nodeType="withEffect">
                                  <p:stCondLst>
                                    <p:cond delay="0"/>
                                  </p:stCondLst>
                                  <p:childTnLst>
                                    <p:anim calcmode="lin" valueType="num">
                                      <p:cBhvr additive="base">
                                        <p:cTn id="47" dur="1000"/>
                                        <p:tgtEl>
                                          <p:spTgt spid="362"/>
                                        </p:tgtEl>
                                        <p:attrNameLst>
                                          <p:attrName>ppt_x</p:attrName>
                                        </p:attrNameLst>
                                      </p:cBhvr>
                                      <p:tavLst>
                                        <p:tav tm="0">
                                          <p:val>
                                            <p:strVal val="#ppt_x"/>
                                          </p:val>
                                        </p:tav>
                                        <p:tav tm="100000">
                                          <p:val>
                                            <p:strVal val="#ppt_x-1"/>
                                          </p:val>
                                        </p:tav>
                                      </p:tavLst>
                                    </p:anim>
                                    <p:set>
                                      <p:cBhvr>
                                        <p:cTn id="48" dur="1" fill="hold">
                                          <p:stCondLst>
                                            <p:cond delay="1000"/>
                                          </p:stCondLst>
                                        </p:cTn>
                                        <p:tgtEl>
                                          <p:spTgt spid="362"/>
                                        </p:tgtEl>
                                        <p:attrNameLst>
                                          <p:attrName>style.visibility</p:attrName>
                                        </p:attrNameLst>
                                      </p:cBhvr>
                                      <p:to>
                                        <p:strVal val="hidden"/>
                                      </p:to>
                                    </p:set>
                                  </p:childTnLst>
                                </p:cTn>
                              </p:par>
                              <p:par>
                                <p:cTn id="49" presetID="2" presetClass="exit" presetSubtype="8" fill="hold" nodeType="withEffect">
                                  <p:stCondLst>
                                    <p:cond delay="0"/>
                                  </p:stCondLst>
                                  <p:childTnLst>
                                    <p:anim calcmode="lin" valueType="num">
                                      <p:cBhvr additive="base">
                                        <p:cTn id="50" dur="1000"/>
                                        <p:tgtEl>
                                          <p:spTgt spid="365"/>
                                        </p:tgtEl>
                                        <p:attrNameLst>
                                          <p:attrName>ppt_x</p:attrName>
                                        </p:attrNameLst>
                                      </p:cBhvr>
                                      <p:tavLst>
                                        <p:tav tm="0">
                                          <p:val>
                                            <p:strVal val="#ppt_x"/>
                                          </p:val>
                                        </p:tav>
                                        <p:tav tm="100000">
                                          <p:val>
                                            <p:strVal val="#ppt_x-1"/>
                                          </p:val>
                                        </p:tav>
                                      </p:tavLst>
                                    </p:anim>
                                    <p:set>
                                      <p:cBhvr>
                                        <p:cTn id="51" dur="1" fill="hold">
                                          <p:stCondLst>
                                            <p:cond delay="1000"/>
                                          </p:stCondLst>
                                        </p:cTn>
                                        <p:tgtEl>
                                          <p:spTgt spid="365"/>
                                        </p:tgtEl>
                                        <p:attrNameLst>
                                          <p:attrName>style.visibility</p:attrName>
                                        </p:attrNameLst>
                                      </p:cBhvr>
                                      <p:to>
                                        <p:strVal val="hidden"/>
                                      </p:to>
                                    </p:set>
                                  </p:childTnLst>
                                </p:cTn>
                              </p:par>
                              <p:par>
                                <p:cTn id="52" presetID="2" presetClass="exit" presetSubtype="8" fill="hold" nodeType="withEffect">
                                  <p:stCondLst>
                                    <p:cond delay="0"/>
                                  </p:stCondLst>
                                  <p:childTnLst>
                                    <p:anim calcmode="lin" valueType="num">
                                      <p:cBhvr additive="base">
                                        <p:cTn id="53" dur="1000"/>
                                        <p:tgtEl>
                                          <p:spTgt spid="366"/>
                                        </p:tgtEl>
                                        <p:attrNameLst>
                                          <p:attrName>ppt_x</p:attrName>
                                        </p:attrNameLst>
                                      </p:cBhvr>
                                      <p:tavLst>
                                        <p:tav tm="0">
                                          <p:val>
                                            <p:strVal val="#ppt_x"/>
                                          </p:val>
                                        </p:tav>
                                        <p:tav tm="100000">
                                          <p:val>
                                            <p:strVal val="#ppt_x-1"/>
                                          </p:val>
                                        </p:tav>
                                      </p:tavLst>
                                    </p:anim>
                                    <p:set>
                                      <p:cBhvr>
                                        <p:cTn id="54" dur="1" fill="hold">
                                          <p:stCondLst>
                                            <p:cond delay="1000"/>
                                          </p:stCondLst>
                                        </p:cTn>
                                        <p:tgtEl>
                                          <p:spTgt spid="366"/>
                                        </p:tgtEl>
                                        <p:attrNameLst>
                                          <p:attrName>style.visibility</p:attrName>
                                        </p:attrNameLst>
                                      </p:cBhvr>
                                      <p:to>
                                        <p:strVal val="hidden"/>
                                      </p:to>
                                    </p:set>
                                  </p:childTnLst>
                                </p:cTn>
                              </p:par>
                              <p:par>
                                <p:cTn id="55" presetID="2" presetClass="exit" presetSubtype="8" fill="hold" nodeType="withEffect">
                                  <p:stCondLst>
                                    <p:cond delay="0"/>
                                  </p:stCondLst>
                                  <p:childTnLst>
                                    <p:anim calcmode="lin" valueType="num">
                                      <p:cBhvr additive="base">
                                        <p:cTn id="56" dur="1000"/>
                                        <p:tgtEl>
                                          <p:spTgt spid="364"/>
                                        </p:tgtEl>
                                        <p:attrNameLst>
                                          <p:attrName>ppt_x</p:attrName>
                                        </p:attrNameLst>
                                      </p:cBhvr>
                                      <p:tavLst>
                                        <p:tav tm="0">
                                          <p:val>
                                            <p:strVal val="#ppt_x"/>
                                          </p:val>
                                        </p:tav>
                                        <p:tav tm="100000">
                                          <p:val>
                                            <p:strVal val="#ppt_x-1"/>
                                          </p:val>
                                        </p:tav>
                                      </p:tavLst>
                                    </p:anim>
                                    <p:set>
                                      <p:cBhvr>
                                        <p:cTn id="57" dur="1" fill="hold">
                                          <p:stCondLst>
                                            <p:cond delay="1000"/>
                                          </p:stCondLst>
                                        </p:cTn>
                                        <p:tgtEl>
                                          <p:spTgt spid="364"/>
                                        </p:tgtEl>
                                        <p:attrNameLst>
                                          <p:attrName>style.visibility</p:attrName>
                                        </p:attrNameLst>
                                      </p:cBhvr>
                                      <p:to>
                                        <p:strVal val="hidden"/>
                                      </p:to>
                                    </p:set>
                                  </p:childTnLst>
                                </p:cTn>
                              </p:par>
                              <p:par>
                                <p:cTn id="58" presetID="2" presetClass="exit" presetSubtype="8" fill="hold" nodeType="withEffect">
                                  <p:stCondLst>
                                    <p:cond delay="0"/>
                                  </p:stCondLst>
                                  <p:childTnLst>
                                    <p:anim calcmode="lin" valueType="num">
                                      <p:cBhvr additive="base">
                                        <p:cTn id="59" dur="1000"/>
                                        <p:tgtEl>
                                          <p:spTgt spid="359"/>
                                        </p:tgtEl>
                                        <p:attrNameLst>
                                          <p:attrName>ppt_x</p:attrName>
                                        </p:attrNameLst>
                                      </p:cBhvr>
                                      <p:tavLst>
                                        <p:tav tm="0">
                                          <p:val>
                                            <p:strVal val="#ppt_x"/>
                                          </p:val>
                                        </p:tav>
                                        <p:tav tm="100000">
                                          <p:val>
                                            <p:strVal val="#ppt_x-1"/>
                                          </p:val>
                                        </p:tav>
                                      </p:tavLst>
                                    </p:anim>
                                    <p:set>
                                      <p:cBhvr>
                                        <p:cTn id="60" dur="1" fill="hold">
                                          <p:stCondLst>
                                            <p:cond delay="1000"/>
                                          </p:stCondLst>
                                        </p:cTn>
                                        <p:tgtEl>
                                          <p:spTgt spid="359"/>
                                        </p:tgtEl>
                                        <p:attrNameLst>
                                          <p:attrName>style.visibility</p:attrName>
                                        </p:attrNameLst>
                                      </p:cBhvr>
                                      <p:to>
                                        <p:strVal val="hidden"/>
                                      </p:to>
                                    </p:set>
                                  </p:childTnLst>
                                </p:cTn>
                              </p:par>
                              <p:par>
                                <p:cTn id="61" presetID="2" presetClass="exit" presetSubtype="8" fill="hold" nodeType="withEffect">
                                  <p:stCondLst>
                                    <p:cond delay="0"/>
                                  </p:stCondLst>
                                  <p:childTnLst>
                                    <p:anim calcmode="lin" valueType="num">
                                      <p:cBhvr additive="base">
                                        <p:cTn id="62" dur="1000"/>
                                        <p:tgtEl>
                                          <p:spTgt spid="367"/>
                                        </p:tgtEl>
                                        <p:attrNameLst>
                                          <p:attrName>ppt_x</p:attrName>
                                        </p:attrNameLst>
                                      </p:cBhvr>
                                      <p:tavLst>
                                        <p:tav tm="0">
                                          <p:val>
                                            <p:strVal val="#ppt_x"/>
                                          </p:val>
                                        </p:tav>
                                        <p:tav tm="100000">
                                          <p:val>
                                            <p:strVal val="#ppt_x-1"/>
                                          </p:val>
                                        </p:tav>
                                      </p:tavLst>
                                    </p:anim>
                                    <p:set>
                                      <p:cBhvr>
                                        <p:cTn id="63" dur="1" fill="hold">
                                          <p:stCondLst>
                                            <p:cond delay="1000"/>
                                          </p:stCondLst>
                                        </p:cTn>
                                        <p:tgtEl>
                                          <p:spTgt spid="367"/>
                                        </p:tgtEl>
                                        <p:attrNameLst>
                                          <p:attrName>style.visibility</p:attrName>
                                        </p:attrNameLst>
                                      </p:cBhvr>
                                      <p:to>
                                        <p:strVal val="hidden"/>
                                      </p:to>
                                    </p:set>
                                  </p:childTnLst>
                                </p:cTn>
                              </p:par>
                              <p:par>
                                <p:cTn id="64" presetID="2" presetClass="exit" presetSubtype="8" fill="hold" nodeType="withEffect">
                                  <p:stCondLst>
                                    <p:cond delay="0"/>
                                  </p:stCondLst>
                                  <p:childTnLst>
                                    <p:anim calcmode="lin" valueType="num">
                                      <p:cBhvr additive="base">
                                        <p:cTn id="65" dur="1000"/>
                                        <p:tgtEl>
                                          <p:spTgt spid="368"/>
                                        </p:tgtEl>
                                        <p:attrNameLst>
                                          <p:attrName>ppt_x</p:attrName>
                                        </p:attrNameLst>
                                      </p:cBhvr>
                                      <p:tavLst>
                                        <p:tav tm="0">
                                          <p:val>
                                            <p:strVal val="#ppt_x"/>
                                          </p:val>
                                        </p:tav>
                                        <p:tav tm="100000">
                                          <p:val>
                                            <p:strVal val="#ppt_x-1"/>
                                          </p:val>
                                        </p:tav>
                                      </p:tavLst>
                                    </p:anim>
                                    <p:set>
                                      <p:cBhvr>
                                        <p:cTn id="66" dur="1" fill="hold">
                                          <p:stCondLst>
                                            <p:cond delay="1000"/>
                                          </p:stCondLst>
                                        </p:cTn>
                                        <p:tgtEl>
                                          <p:spTgt spid="368"/>
                                        </p:tgtEl>
                                        <p:attrNameLst>
                                          <p:attrName>style.visibility</p:attrName>
                                        </p:attrNameLst>
                                      </p:cBhvr>
                                      <p:to>
                                        <p:strVal val="hidden"/>
                                      </p:to>
                                    </p:set>
                                  </p:childTnLst>
                                </p:cTn>
                              </p:par>
                              <p:par>
                                <p:cTn id="67" presetID="2" presetClass="exit" presetSubtype="8" fill="hold" nodeType="withEffect">
                                  <p:stCondLst>
                                    <p:cond delay="0"/>
                                  </p:stCondLst>
                                  <p:childTnLst>
                                    <p:anim calcmode="lin" valueType="num">
                                      <p:cBhvr additive="base">
                                        <p:cTn id="68" dur="1000"/>
                                        <p:tgtEl>
                                          <p:spTgt spid="369"/>
                                        </p:tgtEl>
                                        <p:attrNameLst>
                                          <p:attrName>ppt_x</p:attrName>
                                        </p:attrNameLst>
                                      </p:cBhvr>
                                      <p:tavLst>
                                        <p:tav tm="0">
                                          <p:val>
                                            <p:strVal val="#ppt_x"/>
                                          </p:val>
                                        </p:tav>
                                        <p:tav tm="100000">
                                          <p:val>
                                            <p:strVal val="#ppt_x-1"/>
                                          </p:val>
                                        </p:tav>
                                      </p:tavLst>
                                    </p:anim>
                                    <p:set>
                                      <p:cBhvr>
                                        <p:cTn id="69" dur="1" fill="hold">
                                          <p:stCondLst>
                                            <p:cond delay="1000"/>
                                          </p:stCondLst>
                                        </p:cTn>
                                        <p:tgtEl>
                                          <p:spTgt spid="369"/>
                                        </p:tgtEl>
                                        <p:attrNameLst>
                                          <p:attrName>style.visibility</p:attrName>
                                        </p:attrNameLst>
                                      </p:cBhvr>
                                      <p:to>
                                        <p:strVal val="hidden"/>
                                      </p:to>
                                    </p:set>
                                  </p:childTnLst>
                                </p:cTn>
                              </p:par>
                              <p:par>
                                <p:cTn id="70" presetID="2" presetClass="exit" presetSubtype="8" fill="hold" nodeType="withEffect">
                                  <p:stCondLst>
                                    <p:cond delay="0"/>
                                  </p:stCondLst>
                                  <p:childTnLst>
                                    <p:anim calcmode="lin" valueType="num">
                                      <p:cBhvr additive="base">
                                        <p:cTn id="71" dur="1000"/>
                                        <p:tgtEl>
                                          <p:spTgt spid="370"/>
                                        </p:tgtEl>
                                        <p:attrNameLst>
                                          <p:attrName>ppt_x</p:attrName>
                                        </p:attrNameLst>
                                      </p:cBhvr>
                                      <p:tavLst>
                                        <p:tav tm="0">
                                          <p:val>
                                            <p:strVal val="#ppt_x"/>
                                          </p:val>
                                        </p:tav>
                                        <p:tav tm="100000">
                                          <p:val>
                                            <p:strVal val="#ppt_x-1"/>
                                          </p:val>
                                        </p:tav>
                                      </p:tavLst>
                                    </p:anim>
                                    <p:set>
                                      <p:cBhvr>
                                        <p:cTn id="72" dur="1" fill="hold">
                                          <p:stCondLst>
                                            <p:cond delay="1000"/>
                                          </p:stCondLst>
                                        </p:cTn>
                                        <p:tgtEl>
                                          <p:spTgt spid="370"/>
                                        </p:tgtEl>
                                        <p:attrNameLst>
                                          <p:attrName>style.visibility</p:attrName>
                                        </p:attrNameLst>
                                      </p:cBhvr>
                                      <p:to>
                                        <p:strVal val="hidden"/>
                                      </p:to>
                                    </p:set>
                                  </p:childTnLst>
                                </p:cTn>
                              </p:par>
                              <p:par>
                                <p:cTn id="73" presetID="2" presetClass="exit" presetSubtype="8" fill="hold" nodeType="withEffect">
                                  <p:stCondLst>
                                    <p:cond delay="0"/>
                                  </p:stCondLst>
                                  <p:childTnLst>
                                    <p:anim calcmode="lin" valueType="num">
                                      <p:cBhvr additive="base">
                                        <p:cTn id="74" dur="1000"/>
                                        <p:tgtEl>
                                          <p:spTgt spid="371"/>
                                        </p:tgtEl>
                                        <p:attrNameLst>
                                          <p:attrName>ppt_x</p:attrName>
                                        </p:attrNameLst>
                                      </p:cBhvr>
                                      <p:tavLst>
                                        <p:tav tm="0">
                                          <p:val>
                                            <p:strVal val="#ppt_x"/>
                                          </p:val>
                                        </p:tav>
                                        <p:tav tm="100000">
                                          <p:val>
                                            <p:strVal val="#ppt_x-1"/>
                                          </p:val>
                                        </p:tav>
                                      </p:tavLst>
                                    </p:anim>
                                    <p:set>
                                      <p:cBhvr>
                                        <p:cTn id="75" dur="1" fill="hold">
                                          <p:stCondLst>
                                            <p:cond delay="1000"/>
                                          </p:stCondLst>
                                        </p:cTn>
                                        <p:tgtEl>
                                          <p:spTgt spid="371"/>
                                        </p:tgtEl>
                                        <p:attrNameLst>
                                          <p:attrName>style.visibility</p:attrName>
                                        </p:attrNameLst>
                                      </p:cBhvr>
                                      <p:to>
                                        <p:strVal val="hidden"/>
                                      </p:to>
                                    </p:set>
                                  </p:childTnLst>
                                </p:cTn>
                              </p:par>
                              <p:par>
                                <p:cTn id="76" presetID="2" presetClass="exit" presetSubtype="8" fill="hold" nodeType="withEffect">
                                  <p:stCondLst>
                                    <p:cond delay="0"/>
                                  </p:stCondLst>
                                  <p:childTnLst>
                                    <p:anim calcmode="lin" valueType="num">
                                      <p:cBhvr additive="base">
                                        <p:cTn id="77" dur="1000"/>
                                        <p:tgtEl>
                                          <p:spTgt spid="372"/>
                                        </p:tgtEl>
                                        <p:attrNameLst>
                                          <p:attrName>ppt_x</p:attrName>
                                        </p:attrNameLst>
                                      </p:cBhvr>
                                      <p:tavLst>
                                        <p:tav tm="0">
                                          <p:val>
                                            <p:strVal val="#ppt_x"/>
                                          </p:val>
                                        </p:tav>
                                        <p:tav tm="100000">
                                          <p:val>
                                            <p:strVal val="#ppt_x-1"/>
                                          </p:val>
                                        </p:tav>
                                      </p:tavLst>
                                    </p:anim>
                                    <p:set>
                                      <p:cBhvr>
                                        <p:cTn id="78" dur="1" fill="hold">
                                          <p:stCondLst>
                                            <p:cond delay="1000"/>
                                          </p:stCondLst>
                                        </p:cTn>
                                        <p:tgtEl>
                                          <p:spTgt spid="372"/>
                                        </p:tgtEl>
                                        <p:attrNameLst>
                                          <p:attrName>style.visibility</p:attrName>
                                        </p:attrNameLst>
                                      </p:cBhvr>
                                      <p:to>
                                        <p:strVal val="hidden"/>
                                      </p:to>
                                    </p:set>
                                  </p:childTnLst>
                                </p:cTn>
                              </p:par>
                              <p:par>
                                <p:cTn id="79" presetID="10" presetClass="entr" presetSubtype="0" fill="hold" nodeType="withEffect">
                                  <p:stCondLst>
                                    <p:cond delay="0"/>
                                  </p:stCondLst>
                                  <p:childTnLst>
                                    <p:set>
                                      <p:cBhvr>
                                        <p:cTn id="80" dur="1" fill="hold">
                                          <p:stCondLst>
                                            <p:cond delay="0"/>
                                          </p:stCondLst>
                                        </p:cTn>
                                        <p:tgtEl>
                                          <p:spTgt spid="358"/>
                                        </p:tgtEl>
                                        <p:attrNameLst>
                                          <p:attrName>style.visibility</p:attrName>
                                        </p:attrNameLst>
                                      </p:cBhvr>
                                      <p:to>
                                        <p:strVal val="visible"/>
                                      </p:to>
                                    </p:set>
                                    <p:animEffect transition="in" filter="fade">
                                      <p:cBhvr>
                                        <p:cTn id="81" dur="1000"/>
                                        <p:tgtEl>
                                          <p:spTgt spid="358"/>
                                        </p:tgtEl>
                                      </p:cBhvr>
                                    </p:animEffect>
                                  </p:childTnLst>
                                </p:cTn>
                              </p:par>
                              <p:par>
                                <p:cTn id="82" presetID="10" presetClass="entr" presetSubtype="0" fill="hold" nodeType="withEffect">
                                  <p:stCondLst>
                                    <p:cond delay="0"/>
                                  </p:stCondLst>
                                  <p:childTnLst>
                                    <p:set>
                                      <p:cBhvr>
                                        <p:cTn id="83" dur="1" fill="hold">
                                          <p:stCondLst>
                                            <p:cond delay="0"/>
                                          </p:stCondLst>
                                        </p:cTn>
                                        <p:tgtEl>
                                          <p:spTgt spid="374"/>
                                        </p:tgtEl>
                                        <p:attrNameLst>
                                          <p:attrName>style.visibility</p:attrName>
                                        </p:attrNameLst>
                                      </p:cBhvr>
                                      <p:to>
                                        <p:strVal val="visible"/>
                                      </p:to>
                                    </p:set>
                                    <p:animEffect transition="in" filter="fade">
                                      <p:cBhvr>
                                        <p:cTn id="84" dur="10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378"/>
        <p:cNvGrpSpPr/>
        <p:nvPr/>
      </p:nvGrpSpPr>
      <p:grpSpPr>
        <a:xfrm>
          <a:off x="0" y="0"/>
          <a:ext cx="0" cy="0"/>
          <a:chOff x="0" y="0"/>
          <a:chExt cx="0" cy="0"/>
        </a:xfrm>
      </p:grpSpPr>
      <p:pic>
        <p:nvPicPr>
          <p:cNvPr id="379" name="Google Shape;379;p25"/>
          <p:cNvPicPr preferRelativeResize="0"/>
          <p:nvPr/>
        </p:nvPicPr>
        <p:blipFill>
          <a:blip r:embed="rId3">
            <a:alphaModFix/>
          </a:blip>
          <a:stretch>
            <a:fillRect/>
          </a:stretch>
        </p:blipFill>
        <p:spPr>
          <a:xfrm>
            <a:off x="0" y="1856850"/>
            <a:ext cx="1660361" cy="2077850"/>
          </a:xfrm>
          <a:prstGeom prst="rect">
            <a:avLst/>
          </a:prstGeom>
          <a:noFill/>
          <a:ln>
            <a:noFill/>
          </a:ln>
        </p:spPr>
      </p:pic>
      <p:sp>
        <p:nvSpPr>
          <p:cNvPr id="380" name="Google Shape;380;p25"/>
          <p:cNvSpPr txBox="1"/>
          <p:nvPr/>
        </p:nvSpPr>
        <p:spPr>
          <a:xfrm>
            <a:off x="623845" y="3090075"/>
            <a:ext cx="1188900" cy="861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lt1"/>
                </a:solidFill>
                <a:latin typeface="Comfortaa"/>
                <a:ea typeface="Comfortaa"/>
                <a:cs typeface="Comfortaa"/>
                <a:sym typeface="Comfortaa"/>
              </a:rPr>
              <a:t>Identity &amp; Access Mgt</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par>
                                <p:cTn id="8" presetID="10" presetClass="entr" presetSubtype="0" fill="hold" nodeType="withEffect">
                                  <p:stCondLst>
                                    <p:cond delay="0"/>
                                  </p:stCondLst>
                                  <p:childTnLst>
                                    <p:set>
                                      <p:cBhvr>
                                        <p:cTn id="9" dur="1" fill="hold">
                                          <p:stCondLst>
                                            <p:cond delay="0"/>
                                          </p:stCondLst>
                                        </p:cTn>
                                        <p:tgtEl>
                                          <p:spTgt spid="380"/>
                                        </p:tgtEl>
                                        <p:attrNameLst>
                                          <p:attrName>style.visibility</p:attrName>
                                        </p:attrNameLst>
                                      </p:cBhvr>
                                      <p:to>
                                        <p:strVal val="visible"/>
                                      </p:to>
                                    </p:set>
                                    <p:animEffect transition="in" filter="fade">
                                      <p:cBhvr>
                                        <p:cTn id="10"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384"/>
        <p:cNvGrpSpPr/>
        <p:nvPr/>
      </p:nvGrpSpPr>
      <p:grpSpPr>
        <a:xfrm>
          <a:off x="0" y="0"/>
          <a:ext cx="0" cy="0"/>
          <a:chOff x="0" y="0"/>
          <a:chExt cx="0" cy="0"/>
        </a:xfrm>
      </p:grpSpPr>
      <p:pic>
        <p:nvPicPr>
          <p:cNvPr id="385" name="Google Shape;385;p26"/>
          <p:cNvPicPr preferRelativeResize="0"/>
          <p:nvPr/>
        </p:nvPicPr>
        <p:blipFill>
          <a:blip r:embed="rId3">
            <a:alphaModFix/>
          </a:blip>
          <a:stretch>
            <a:fillRect/>
          </a:stretch>
        </p:blipFill>
        <p:spPr>
          <a:xfrm>
            <a:off x="0" y="0"/>
            <a:ext cx="1708826" cy="2138500"/>
          </a:xfrm>
          <a:prstGeom prst="rect">
            <a:avLst/>
          </a:prstGeom>
          <a:noFill/>
          <a:ln>
            <a:noFill/>
          </a:ln>
        </p:spPr>
      </p:pic>
      <p:sp>
        <p:nvSpPr>
          <p:cNvPr id="386" name="Google Shape;386;p26"/>
          <p:cNvSpPr txBox="1"/>
          <p:nvPr/>
        </p:nvSpPr>
        <p:spPr>
          <a:xfrm>
            <a:off x="493177" y="1165250"/>
            <a:ext cx="1262400" cy="52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Identity</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&amp; Access Mgt</a:t>
            </a:r>
            <a:endParaRPr sz="1100" b="1">
              <a:solidFill>
                <a:schemeClr val="lt1"/>
              </a:solidFill>
              <a:latin typeface="Comfortaa"/>
              <a:ea typeface="Comfortaa"/>
              <a:cs typeface="Comfortaa"/>
              <a:sym typeface="Comfortaa"/>
            </a:endParaRPr>
          </a:p>
        </p:txBody>
      </p:sp>
      <p:sp>
        <p:nvSpPr>
          <p:cNvPr id="387" name="Google Shape;387;p26"/>
          <p:cNvSpPr/>
          <p:nvPr/>
        </p:nvSpPr>
        <p:spPr>
          <a:xfrm>
            <a:off x="5537186" y="38900"/>
            <a:ext cx="840957" cy="24265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88" name="Google Shape;388;p26"/>
          <p:cNvSpPr/>
          <p:nvPr/>
        </p:nvSpPr>
        <p:spPr>
          <a:xfrm flipH="1">
            <a:off x="1824408" y="349049"/>
            <a:ext cx="4593400" cy="294083"/>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Logical Access Mgt (LAM) orchestration</a:t>
            </a:r>
            <a:endParaRPr sz="1000">
              <a:solidFill>
                <a:schemeClr val="lt1"/>
              </a:solidFill>
            </a:endParaRPr>
          </a:p>
        </p:txBody>
      </p:sp>
      <p:sp>
        <p:nvSpPr>
          <p:cNvPr id="389" name="Google Shape;389;p26"/>
          <p:cNvSpPr/>
          <p:nvPr/>
        </p:nvSpPr>
        <p:spPr>
          <a:xfrm flipH="1">
            <a:off x="1824460" y="697379"/>
            <a:ext cx="1092467" cy="728582"/>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Identity scoping</a:t>
            </a:r>
            <a:endParaRPr sz="1000">
              <a:solidFill>
                <a:schemeClr val="lt1"/>
              </a:solidFill>
            </a:endParaRPr>
          </a:p>
        </p:txBody>
      </p:sp>
      <p:sp>
        <p:nvSpPr>
          <p:cNvPr id="390" name="Google Shape;390;p26"/>
          <p:cNvSpPr/>
          <p:nvPr/>
        </p:nvSpPr>
        <p:spPr>
          <a:xfrm flipH="1">
            <a:off x="2915344" y="697379"/>
            <a:ext cx="1183247" cy="728582"/>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AuthN</a:t>
            </a:r>
            <a:endParaRPr sz="1000">
              <a:solidFill>
                <a:schemeClr val="lt1"/>
              </a:solidFill>
            </a:endParaRPr>
          </a:p>
        </p:txBody>
      </p:sp>
      <p:sp>
        <p:nvSpPr>
          <p:cNvPr id="391" name="Google Shape;391;p26"/>
          <p:cNvSpPr/>
          <p:nvPr/>
        </p:nvSpPr>
        <p:spPr>
          <a:xfrm flipH="1">
            <a:off x="4098591" y="697379"/>
            <a:ext cx="1092467" cy="728582"/>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AuthZ</a:t>
            </a:r>
            <a:endParaRPr sz="1000">
              <a:solidFill>
                <a:schemeClr val="lt1"/>
              </a:solidFill>
            </a:endParaRPr>
          </a:p>
        </p:txBody>
      </p:sp>
      <p:sp>
        <p:nvSpPr>
          <p:cNvPr id="392" name="Google Shape;392;p26"/>
          <p:cNvSpPr/>
          <p:nvPr/>
        </p:nvSpPr>
        <p:spPr>
          <a:xfrm flipH="1">
            <a:off x="5190932" y="697379"/>
            <a:ext cx="1222730" cy="728582"/>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Access</a:t>
            </a:r>
            <a:endParaRPr sz="1000">
              <a:solidFill>
                <a:schemeClr val="lt1"/>
              </a:solidFill>
            </a:endParaRPr>
          </a:p>
          <a:p>
            <a:pPr marL="0" lvl="0" indent="0" algn="ctr" rtl="0">
              <a:spcBef>
                <a:spcPts val="0"/>
              </a:spcBef>
              <a:spcAft>
                <a:spcPts val="0"/>
              </a:spcAft>
              <a:buNone/>
            </a:pPr>
            <a:r>
              <a:rPr lang="en-GB" sz="1000">
                <a:solidFill>
                  <a:schemeClr val="lt1"/>
                </a:solidFill>
              </a:rPr>
              <a:t>Principles &amp; Policies</a:t>
            </a:r>
            <a:endParaRPr sz="1000">
              <a:solidFill>
                <a:schemeClr val="lt1"/>
              </a:solidFill>
            </a:endParaRPr>
          </a:p>
        </p:txBody>
      </p:sp>
      <p:sp>
        <p:nvSpPr>
          <p:cNvPr id="393" name="Google Shape;393;p26"/>
          <p:cNvSpPr/>
          <p:nvPr/>
        </p:nvSpPr>
        <p:spPr>
          <a:xfrm flipH="1">
            <a:off x="6413896" y="348892"/>
            <a:ext cx="1626576" cy="1076938"/>
          </a:xfrm>
          <a:prstGeom prst="cube">
            <a:avLst>
              <a:gd name="adj" fmla="val 717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1"/>
                </a:solidFill>
              </a:rPr>
              <a:t>Privileged Access Mgt</a:t>
            </a:r>
            <a:endParaRPr sz="1000">
              <a:solidFill>
                <a:schemeClr val="lt1"/>
              </a:solidFill>
            </a:endParaRPr>
          </a:p>
          <a:p>
            <a:pPr marL="0" lvl="0" indent="0" algn="ctr" rtl="0">
              <a:spcBef>
                <a:spcPts val="0"/>
              </a:spcBef>
              <a:spcAft>
                <a:spcPts val="0"/>
              </a:spcAft>
              <a:buNone/>
            </a:pPr>
            <a:r>
              <a:rPr lang="en-GB" sz="1000">
                <a:solidFill>
                  <a:schemeClr val="lt1"/>
                </a:solidFill>
              </a:rPr>
              <a:t>(PAM)</a:t>
            </a:r>
            <a:endParaRPr sz="1000">
              <a:solidFill>
                <a:schemeClr val="lt1"/>
              </a:solidFill>
            </a:endParaRPr>
          </a:p>
        </p:txBody>
      </p:sp>
      <p:sp>
        <p:nvSpPr>
          <p:cNvPr id="394" name="Google Shape;394;p26"/>
          <p:cNvSpPr/>
          <p:nvPr/>
        </p:nvSpPr>
        <p:spPr>
          <a:xfrm flipH="1">
            <a:off x="8047597" y="349049"/>
            <a:ext cx="1002309" cy="1076938"/>
          </a:xfrm>
          <a:prstGeom prst="cube">
            <a:avLst>
              <a:gd name="adj" fmla="val 6733"/>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1"/>
                </a:solidFill>
              </a:rPr>
              <a:t>Provisioning</a:t>
            </a:r>
            <a:endParaRPr sz="1000">
              <a:solidFill>
                <a:schemeClr val="lt1"/>
              </a:solidFill>
            </a:endParaRPr>
          </a:p>
        </p:txBody>
      </p:sp>
      <p:sp>
        <p:nvSpPr>
          <p:cNvPr id="395" name="Google Shape;395;p26"/>
          <p:cNvSpPr/>
          <p:nvPr/>
        </p:nvSpPr>
        <p:spPr>
          <a:xfrm flipH="1">
            <a:off x="1812646" y="1480366"/>
            <a:ext cx="512658"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B2E</a:t>
            </a:r>
            <a:endParaRPr sz="1000">
              <a:solidFill>
                <a:schemeClr val="lt1"/>
              </a:solidFill>
            </a:endParaRPr>
          </a:p>
        </p:txBody>
      </p:sp>
      <p:sp>
        <p:nvSpPr>
          <p:cNvPr id="396" name="Google Shape;396;p26"/>
          <p:cNvSpPr/>
          <p:nvPr/>
        </p:nvSpPr>
        <p:spPr>
          <a:xfrm flipH="1">
            <a:off x="2325304" y="1480366"/>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B2B</a:t>
            </a:r>
            <a:endParaRPr sz="1000">
              <a:solidFill>
                <a:schemeClr val="lt1"/>
              </a:solidFill>
            </a:endParaRPr>
          </a:p>
        </p:txBody>
      </p:sp>
      <p:sp>
        <p:nvSpPr>
          <p:cNvPr id="397" name="Google Shape;397;p26"/>
          <p:cNvSpPr/>
          <p:nvPr/>
        </p:nvSpPr>
        <p:spPr>
          <a:xfrm flipH="1">
            <a:off x="2915344" y="1480366"/>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SAML</a:t>
            </a:r>
            <a:endParaRPr sz="1000">
              <a:solidFill>
                <a:schemeClr val="lt1"/>
              </a:solidFill>
            </a:endParaRPr>
          </a:p>
        </p:txBody>
      </p:sp>
      <p:sp>
        <p:nvSpPr>
          <p:cNvPr id="398" name="Google Shape;398;p26"/>
          <p:cNvSpPr/>
          <p:nvPr/>
        </p:nvSpPr>
        <p:spPr>
          <a:xfrm flipH="1">
            <a:off x="3503910" y="1478170"/>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SSO</a:t>
            </a:r>
            <a:endParaRPr sz="1000">
              <a:solidFill>
                <a:schemeClr val="lt1"/>
              </a:solidFill>
            </a:endParaRPr>
          </a:p>
        </p:txBody>
      </p:sp>
      <p:sp>
        <p:nvSpPr>
          <p:cNvPr id="399" name="Google Shape;399;p26"/>
          <p:cNvSpPr/>
          <p:nvPr/>
        </p:nvSpPr>
        <p:spPr>
          <a:xfrm flipH="1">
            <a:off x="4097015" y="1480366"/>
            <a:ext cx="1092467"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Coarse-grain</a:t>
            </a:r>
            <a:endParaRPr sz="1000">
              <a:solidFill>
                <a:schemeClr val="lt1"/>
              </a:solidFill>
            </a:endParaRPr>
          </a:p>
        </p:txBody>
      </p:sp>
      <p:sp>
        <p:nvSpPr>
          <p:cNvPr id="400" name="Google Shape;400;p26"/>
          <p:cNvSpPr/>
          <p:nvPr/>
        </p:nvSpPr>
        <p:spPr>
          <a:xfrm flipH="1">
            <a:off x="5188507" y="1490279"/>
            <a:ext cx="78033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Emergency</a:t>
            </a:r>
            <a:endParaRPr sz="1000">
              <a:solidFill>
                <a:schemeClr val="lt1"/>
              </a:solidFill>
            </a:endParaRPr>
          </a:p>
        </p:txBody>
      </p:sp>
      <p:sp>
        <p:nvSpPr>
          <p:cNvPr id="401" name="Google Shape;401;p26"/>
          <p:cNvSpPr/>
          <p:nvPr/>
        </p:nvSpPr>
        <p:spPr>
          <a:xfrm flipH="1">
            <a:off x="5974063" y="1490279"/>
            <a:ext cx="439598"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SoD</a:t>
            </a:r>
            <a:endParaRPr sz="1000">
              <a:solidFill>
                <a:schemeClr val="lt1"/>
              </a:solidFill>
            </a:endParaRPr>
          </a:p>
        </p:txBody>
      </p:sp>
      <p:sp>
        <p:nvSpPr>
          <p:cNvPr id="402" name="Google Shape;402;p26"/>
          <p:cNvSpPr/>
          <p:nvPr/>
        </p:nvSpPr>
        <p:spPr>
          <a:xfrm flipH="1">
            <a:off x="6417808" y="1498851"/>
            <a:ext cx="402913"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PSM</a:t>
            </a:r>
            <a:endParaRPr sz="1000">
              <a:solidFill>
                <a:schemeClr val="lt1"/>
              </a:solidFill>
            </a:endParaRPr>
          </a:p>
        </p:txBody>
      </p:sp>
      <p:sp>
        <p:nvSpPr>
          <p:cNvPr id="403" name="Google Shape;403;p26"/>
          <p:cNvSpPr/>
          <p:nvPr/>
        </p:nvSpPr>
        <p:spPr>
          <a:xfrm flipH="1">
            <a:off x="6824866" y="1497425"/>
            <a:ext cx="1222730"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Insider Threat Mgt</a:t>
            </a:r>
            <a:endParaRPr sz="1000">
              <a:solidFill>
                <a:schemeClr val="lt1"/>
              </a:solidFill>
            </a:endParaRPr>
          </a:p>
        </p:txBody>
      </p:sp>
      <p:sp>
        <p:nvSpPr>
          <p:cNvPr id="404" name="Google Shape;404;p26"/>
          <p:cNvSpPr/>
          <p:nvPr/>
        </p:nvSpPr>
        <p:spPr>
          <a:xfrm flipH="1">
            <a:off x="8040706" y="1493584"/>
            <a:ext cx="507062"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JML</a:t>
            </a:r>
            <a:endParaRPr sz="1000">
              <a:solidFill>
                <a:schemeClr val="lt1"/>
              </a:solidFill>
            </a:endParaRPr>
          </a:p>
        </p:txBody>
      </p:sp>
      <p:sp>
        <p:nvSpPr>
          <p:cNvPr id="405" name="Google Shape;405;p26"/>
          <p:cNvSpPr/>
          <p:nvPr/>
        </p:nvSpPr>
        <p:spPr>
          <a:xfrm flipH="1">
            <a:off x="8542845" y="1493584"/>
            <a:ext cx="507062"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JIT</a:t>
            </a:r>
            <a:endParaRPr sz="1000">
              <a:solidFill>
                <a:schemeClr val="lt1"/>
              </a:solidFill>
            </a:endParaRPr>
          </a:p>
        </p:txBody>
      </p:sp>
      <p:sp>
        <p:nvSpPr>
          <p:cNvPr id="406" name="Google Shape;406;p26"/>
          <p:cNvSpPr/>
          <p:nvPr/>
        </p:nvSpPr>
        <p:spPr>
          <a:xfrm flipH="1">
            <a:off x="2319708" y="1891015"/>
            <a:ext cx="597220" cy="356245"/>
          </a:xfrm>
          <a:prstGeom prst="cube">
            <a:avLst>
              <a:gd name="adj" fmla="val 23081"/>
            </a:avLst>
          </a:prstGeom>
          <a:solidFill>
            <a:srgbClr val="666666"/>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B2C</a:t>
            </a:r>
            <a:endParaRPr sz="1000">
              <a:solidFill>
                <a:schemeClr val="lt1"/>
              </a:solidFill>
            </a:endParaRPr>
          </a:p>
        </p:txBody>
      </p:sp>
      <p:sp>
        <p:nvSpPr>
          <p:cNvPr id="407" name="Google Shape;407;p26"/>
          <p:cNvSpPr/>
          <p:nvPr/>
        </p:nvSpPr>
        <p:spPr>
          <a:xfrm flipH="1">
            <a:off x="2916924" y="1886623"/>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OAuth</a:t>
            </a:r>
            <a:endParaRPr sz="1000">
              <a:solidFill>
                <a:schemeClr val="lt1"/>
              </a:solidFill>
            </a:endParaRPr>
          </a:p>
        </p:txBody>
      </p:sp>
      <p:sp>
        <p:nvSpPr>
          <p:cNvPr id="408" name="Google Shape;408;p26"/>
          <p:cNvSpPr/>
          <p:nvPr/>
        </p:nvSpPr>
        <p:spPr>
          <a:xfrm flipH="1">
            <a:off x="3506941" y="1885532"/>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MFA</a:t>
            </a:r>
            <a:endParaRPr sz="1000">
              <a:solidFill>
                <a:schemeClr val="lt1"/>
              </a:solidFill>
            </a:endParaRPr>
          </a:p>
        </p:txBody>
      </p:sp>
      <p:sp>
        <p:nvSpPr>
          <p:cNvPr id="409" name="Google Shape;409;p26"/>
          <p:cNvSpPr/>
          <p:nvPr/>
        </p:nvSpPr>
        <p:spPr>
          <a:xfrm flipH="1">
            <a:off x="4102598" y="1891015"/>
            <a:ext cx="1092467"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Fine-grain</a:t>
            </a:r>
            <a:endParaRPr sz="1000">
              <a:solidFill>
                <a:schemeClr val="lt1"/>
              </a:solidFill>
            </a:endParaRPr>
          </a:p>
        </p:txBody>
      </p:sp>
      <p:sp>
        <p:nvSpPr>
          <p:cNvPr id="410" name="Google Shape;410;p26"/>
          <p:cNvSpPr/>
          <p:nvPr/>
        </p:nvSpPr>
        <p:spPr>
          <a:xfrm flipH="1">
            <a:off x="5190932" y="1900928"/>
            <a:ext cx="1222730"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Least privilege</a:t>
            </a:r>
            <a:endParaRPr sz="1000">
              <a:solidFill>
                <a:schemeClr val="lt1"/>
              </a:solidFill>
            </a:endParaRPr>
          </a:p>
        </p:txBody>
      </p:sp>
      <p:sp>
        <p:nvSpPr>
          <p:cNvPr id="411" name="Google Shape;411;p26"/>
          <p:cNvSpPr/>
          <p:nvPr/>
        </p:nvSpPr>
        <p:spPr>
          <a:xfrm flipH="1">
            <a:off x="6419025" y="1891015"/>
            <a:ext cx="952256"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l" rtl="0">
              <a:spcBef>
                <a:spcPts val="0"/>
              </a:spcBef>
              <a:spcAft>
                <a:spcPts val="0"/>
              </a:spcAft>
              <a:buNone/>
            </a:pPr>
            <a:r>
              <a:rPr lang="en-GB" sz="1000">
                <a:solidFill>
                  <a:schemeClr val="lt1"/>
                </a:solidFill>
              </a:rPr>
              <a:t>Password Mgt</a:t>
            </a:r>
            <a:endParaRPr sz="1000">
              <a:solidFill>
                <a:schemeClr val="lt1"/>
              </a:solidFill>
            </a:endParaRPr>
          </a:p>
        </p:txBody>
      </p:sp>
      <p:sp>
        <p:nvSpPr>
          <p:cNvPr id="412" name="Google Shape;412;p26"/>
          <p:cNvSpPr/>
          <p:nvPr/>
        </p:nvSpPr>
        <p:spPr>
          <a:xfrm flipH="1">
            <a:off x="7363017" y="1885545"/>
            <a:ext cx="684580"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Vault</a:t>
            </a:r>
            <a:endParaRPr sz="1000">
              <a:solidFill>
                <a:schemeClr val="lt1"/>
              </a:solidFill>
            </a:endParaRPr>
          </a:p>
        </p:txBody>
      </p:sp>
      <p:sp>
        <p:nvSpPr>
          <p:cNvPr id="413" name="Google Shape;413;p26"/>
          <p:cNvSpPr/>
          <p:nvPr/>
        </p:nvSpPr>
        <p:spPr>
          <a:xfrm flipH="1">
            <a:off x="2916924" y="2292881"/>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OIDC</a:t>
            </a:r>
            <a:endParaRPr sz="1000">
              <a:solidFill>
                <a:schemeClr val="lt1"/>
              </a:solidFill>
            </a:endParaRPr>
          </a:p>
        </p:txBody>
      </p:sp>
      <p:sp>
        <p:nvSpPr>
          <p:cNvPr id="414" name="Google Shape;414;p26"/>
          <p:cNvSpPr/>
          <p:nvPr/>
        </p:nvSpPr>
        <p:spPr>
          <a:xfrm flipH="1">
            <a:off x="3506941" y="2292881"/>
            <a:ext cx="591624"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Digikey</a:t>
            </a:r>
            <a:endParaRPr sz="1000">
              <a:solidFill>
                <a:schemeClr val="lt1"/>
              </a:solidFill>
            </a:endParaRPr>
          </a:p>
        </p:txBody>
      </p:sp>
      <p:sp>
        <p:nvSpPr>
          <p:cNvPr id="415" name="Google Shape;415;p26"/>
          <p:cNvSpPr/>
          <p:nvPr/>
        </p:nvSpPr>
        <p:spPr>
          <a:xfrm flipH="1">
            <a:off x="5190932" y="2311577"/>
            <a:ext cx="1222730" cy="445542"/>
          </a:xfrm>
          <a:prstGeom prst="cube">
            <a:avLst>
              <a:gd name="adj" fmla="val 17393"/>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ACL, ABAC, RBAC, RAdAC</a:t>
            </a:r>
            <a:endParaRPr sz="1000">
              <a:solidFill>
                <a:schemeClr val="lt1"/>
              </a:solidFill>
            </a:endParaRPr>
          </a:p>
        </p:txBody>
      </p:sp>
      <p:sp>
        <p:nvSpPr>
          <p:cNvPr id="416" name="Google Shape;416;p26"/>
          <p:cNvSpPr/>
          <p:nvPr/>
        </p:nvSpPr>
        <p:spPr>
          <a:xfrm flipH="1">
            <a:off x="2347480" y="2279020"/>
            <a:ext cx="597220" cy="356245"/>
          </a:xfrm>
          <a:prstGeom prst="cube">
            <a:avLst>
              <a:gd name="adj" fmla="val 23081"/>
            </a:avLst>
          </a:prstGeom>
          <a:solidFill>
            <a:srgbClr val="666666"/>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B2B2C</a:t>
            </a:r>
            <a:endParaRPr sz="1000">
              <a:solidFill>
                <a:schemeClr val="lt1"/>
              </a:solidFill>
            </a:endParaRPr>
          </a:p>
        </p:txBody>
      </p:sp>
      <p:sp>
        <p:nvSpPr>
          <p:cNvPr id="417" name="Google Shape;417;p26"/>
          <p:cNvSpPr/>
          <p:nvPr/>
        </p:nvSpPr>
        <p:spPr>
          <a:xfrm flipH="1">
            <a:off x="1824460" y="2275526"/>
            <a:ext cx="512658" cy="356245"/>
          </a:xfrm>
          <a:prstGeom prst="cube">
            <a:avLst>
              <a:gd name="adj" fmla="val 23081"/>
            </a:avLst>
          </a:prstGeom>
          <a:solidFill>
            <a:srgbClr val="666666"/>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Citizen</a:t>
            </a:r>
            <a:endParaRPr sz="1000">
              <a:solidFill>
                <a:schemeClr val="lt1"/>
              </a:solidFill>
            </a:endParaRPr>
          </a:p>
        </p:txBody>
      </p:sp>
      <p:sp>
        <p:nvSpPr>
          <p:cNvPr id="418" name="Google Shape;418;p26"/>
          <p:cNvSpPr/>
          <p:nvPr/>
        </p:nvSpPr>
        <p:spPr>
          <a:xfrm flipH="1">
            <a:off x="1812646" y="1881101"/>
            <a:ext cx="512658" cy="356245"/>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M2M</a:t>
            </a:r>
            <a:endParaRPr sz="1000">
              <a:solidFill>
                <a:schemeClr val="lt1"/>
              </a:solidFill>
            </a:endParaRPr>
          </a:p>
        </p:txBody>
      </p:sp>
      <p:grpSp>
        <p:nvGrpSpPr>
          <p:cNvPr id="419" name="Google Shape;419;p26"/>
          <p:cNvGrpSpPr/>
          <p:nvPr/>
        </p:nvGrpSpPr>
        <p:grpSpPr>
          <a:xfrm>
            <a:off x="8127888" y="64029"/>
            <a:ext cx="883478" cy="217622"/>
            <a:chOff x="6584400" y="2921375"/>
            <a:chExt cx="1054200" cy="279600"/>
          </a:xfrm>
        </p:grpSpPr>
        <p:sp>
          <p:nvSpPr>
            <p:cNvPr id="420" name="Google Shape;420;p26"/>
            <p:cNvSpPr/>
            <p:nvPr/>
          </p:nvSpPr>
          <p:spPr>
            <a:xfrm>
              <a:off x="6584400" y="2921375"/>
              <a:ext cx="1054200" cy="279600"/>
            </a:xfrm>
            <a:prstGeom prst="rect">
              <a:avLst/>
            </a:prstGeom>
            <a:solidFill>
              <a:schemeClr val="lt1"/>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1" name="Google Shape;421;p26"/>
            <p:cNvPicPr preferRelativeResize="0"/>
            <p:nvPr/>
          </p:nvPicPr>
          <p:blipFill>
            <a:blip r:embed="rId4">
              <a:alphaModFix/>
            </a:blip>
            <a:stretch>
              <a:fillRect/>
            </a:stretch>
          </p:blipFill>
          <p:spPr>
            <a:xfrm>
              <a:off x="6654162" y="2949708"/>
              <a:ext cx="918900" cy="210079"/>
            </a:xfrm>
            <a:prstGeom prst="rect">
              <a:avLst/>
            </a:prstGeom>
            <a:noFill/>
            <a:ln w="9525" cap="flat" cmpd="sng">
              <a:solidFill>
                <a:schemeClr val="lt1"/>
              </a:solidFill>
              <a:prstDash val="solid"/>
              <a:round/>
              <a:headEnd type="none" w="sm" len="sm"/>
              <a:tailEnd type="none" w="sm" len="sm"/>
            </a:ln>
          </p:spPr>
        </p:pic>
      </p:grpSp>
      <p:pic>
        <p:nvPicPr>
          <p:cNvPr id="422" name="Google Shape;422;p26"/>
          <p:cNvPicPr preferRelativeResize="0"/>
          <p:nvPr/>
        </p:nvPicPr>
        <p:blipFill>
          <a:blip r:embed="rId5">
            <a:alphaModFix/>
          </a:blip>
          <a:stretch>
            <a:fillRect/>
          </a:stretch>
        </p:blipFill>
        <p:spPr>
          <a:xfrm>
            <a:off x="5598846" y="98820"/>
            <a:ext cx="701862" cy="125710"/>
          </a:xfrm>
          <a:prstGeom prst="rect">
            <a:avLst/>
          </a:prstGeom>
          <a:noFill/>
          <a:ln>
            <a:noFill/>
          </a:ln>
        </p:spPr>
      </p:pic>
      <p:sp>
        <p:nvSpPr>
          <p:cNvPr id="423" name="Google Shape;423;p26"/>
          <p:cNvSpPr/>
          <p:nvPr/>
        </p:nvSpPr>
        <p:spPr>
          <a:xfrm>
            <a:off x="7148840" y="51522"/>
            <a:ext cx="840957" cy="24265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24" name="Google Shape;424;p26"/>
          <p:cNvPicPr preferRelativeResize="0"/>
          <p:nvPr/>
        </p:nvPicPr>
        <p:blipFill>
          <a:blip r:embed="rId6">
            <a:alphaModFix/>
          </a:blip>
          <a:stretch>
            <a:fillRect/>
          </a:stretch>
        </p:blipFill>
        <p:spPr>
          <a:xfrm>
            <a:off x="7192856" y="97893"/>
            <a:ext cx="757742" cy="152932"/>
          </a:xfrm>
          <a:prstGeom prst="rect">
            <a:avLst/>
          </a:prstGeom>
          <a:noFill/>
          <a:ln>
            <a:noFill/>
          </a:ln>
        </p:spPr>
      </p:pic>
      <p:pic>
        <p:nvPicPr>
          <p:cNvPr id="425" name="Google Shape;425;p26"/>
          <p:cNvPicPr preferRelativeResize="0"/>
          <p:nvPr/>
        </p:nvPicPr>
        <p:blipFill>
          <a:blip r:embed="rId3">
            <a:alphaModFix/>
          </a:blip>
          <a:stretch>
            <a:fillRect/>
          </a:stretch>
        </p:blipFill>
        <p:spPr>
          <a:xfrm>
            <a:off x="0" y="1856850"/>
            <a:ext cx="1755575" cy="2077850"/>
          </a:xfrm>
          <a:prstGeom prst="rect">
            <a:avLst/>
          </a:prstGeom>
          <a:noFill/>
          <a:ln>
            <a:noFill/>
          </a:ln>
        </p:spPr>
      </p:pic>
      <p:sp>
        <p:nvSpPr>
          <p:cNvPr id="426" name="Google Shape;426;p26"/>
          <p:cNvSpPr txBox="1"/>
          <p:nvPr/>
        </p:nvSpPr>
        <p:spPr>
          <a:xfrm>
            <a:off x="623845" y="3090075"/>
            <a:ext cx="1188900" cy="861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lt1"/>
                </a:solidFill>
                <a:latin typeface="Comfortaa"/>
                <a:ea typeface="Comfortaa"/>
                <a:cs typeface="Comfortaa"/>
                <a:sym typeface="Comfortaa"/>
              </a:rPr>
              <a:t>Identity &amp; Access Mgt</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afterEffect">
                                  <p:stCondLst>
                                    <p:cond delay="0"/>
                                  </p:stCondLst>
                                  <p:childTnLst>
                                    <p:anim calcmode="lin" valueType="num">
                                      <p:cBhvr additive="base">
                                        <p:cTn id="6" dur="1000"/>
                                        <p:tgtEl>
                                          <p:spTgt spid="425"/>
                                        </p:tgtEl>
                                        <p:attrNameLst>
                                          <p:attrName>ppt_y</p:attrName>
                                        </p:attrNameLst>
                                      </p:cBhvr>
                                      <p:tavLst>
                                        <p:tav tm="0">
                                          <p:val>
                                            <p:strVal val="#ppt_y"/>
                                          </p:val>
                                        </p:tav>
                                        <p:tav tm="100000">
                                          <p:val>
                                            <p:strVal val="#ppt_y-1"/>
                                          </p:val>
                                        </p:tav>
                                      </p:tavLst>
                                    </p:anim>
                                    <p:set>
                                      <p:cBhvr>
                                        <p:cTn id="7" dur="1" fill="hold">
                                          <p:stCondLst>
                                            <p:cond delay="1000"/>
                                          </p:stCondLst>
                                        </p:cTn>
                                        <p:tgtEl>
                                          <p:spTgt spid="425"/>
                                        </p:tgtEl>
                                        <p:attrNameLst>
                                          <p:attrName>style.visibility</p:attrName>
                                        </p:attrNameLst>
                                      </p:cBhvr>
                                      <p:to>
                                        <p:strVal val="hidden"/>
                                      </p:to>
                                    </p:set>
                                  </p:childTnLst>
                                </p:cTn>
                              </p:par>
                              <p:par>
                                <p:cTn id="8" presetID="2" presetClass="entr" presetSubtype="4" fill="hold" nodeType="withEffect">
                                  <p:stCondLst>
                                    <p:cond delay="0"/>
                                  </p:stCondLst>
                                  <p:childTnLst>
                                    <p:set>
                                      <p:cBhvr>
                                        <p:cTn id="9" dur="1" fill="hold">
                                          <p:stCondLst>
                                            <p:cond delay="0"/>
                                          </p:stCondLst>
                                        </p:cTn>
                                        <p:tgtEl>
                                          <p:spTgt spid="386"/>
                                        </p:tgtEl>
                                        <p:attrNameLst>
                                          <p:attrName>style.visibility</p:attrName>
                                        </p:attrNameLst>
                                      </p:cBhvr>
                                      <p:to>
                                        <p:strVal val="visible"/>
                                      </p:to>
                                    </p:set>
                                    <p:anim calcmode="lin" valueType="num">
                                      <p:cBhvr additive="base">
                                        <p:cTn id="10" dur="1000"/>
                                        <p:tgtEl>
                                          <p:spTgt spid="386"/>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385"/>
                                        </p:tgtEl>
                                        <p:attrNameLst>
                                          <p:attrName>style.visibility</p:attrName>
                                        </p:attrNameLst>
                                      </p:cBhvr>
                                      <p:to>
                                        <p:strVal val="visible"/>
                                      </p:to>
                                    </p:set>
                                    <p:anim calcmode="lin" valueType="num">
                                      <p:cBhvr additive="base">
                                        <p:cTn id="13" dur="1000"/>
                                        <p:tgtEl>
                                          <p:spTgt spid="385"/>
                                        </p:tgtEl>
                                        <p:attrNameLst>
                                          <p:attrName>ppt_y</p:attrName>
                                        </p:attrNameLst>
                                      </p:cBhvr>
                                      <p:tavLst>
                                        <p:tav tm="0">
                                          <p:val>
                                            <p:strVal val="#ppt_y+1"/>
                                          </p:val>
                                        </p:tav>
                                        <p:tav tm="100000">
                                          <p:val>
                                            <p:strVal val="#ppt_y"/>
                                          </p:val>
                                        </p:tav>
                                      </p:tavLst>
                                    </p:anim>
                                  </p:childTnLst>
                                </p:cTn>
                              </p:par>
                              <p:par>
                                <p:cTn id="14" presetID="2" presetClass="exit" presetSubtype="1" fill="hold" nodeType="withEffect">
                                  <p:stCondLst>
                                    <p:cond delay="0"/>
                                  </p:stCondLst>
                                  <p:childTnLst>
                                    <p:anim calcmode="lin" valueType="num">
                                      <p:cBhvr additive="base">
                                        <p:cTn id="15" dur="1100"/>
                                        <p:tgtEl>
                                          <p:spTgt spid="426"/>
                                        </p:tgtEl>
                                        <p:attrNameLst>
                                          <p:attrName>ppt_y</p:attrName>
                                        </p:attrNameLst>
                                      </p:cBhvr>
                                      <p:tavLst>
                                        <p:tav tm="0">
                                          <p:val>
                                            <p:strVal val="#ppt_y"/>
                                          </p:val>
                                        </p:tav>
                                        <p:tav tm="100000">
                                          <p:val>
                                            <p:strVal val="#ppt_y-1"/>
                                          </p:val>
                                        </p:tav>
                                      </p:tavLst>
                                    </p:anim>
                                    <p:set>
                                      <p:cBhvr>
                                        <p:cTn id="16" dur="1" fill="hold">
                                          <p:stCondLst>
                                            <p:cond delay="1100"/>
                                          </p:stCondLst>
                                        </p:cTn>
                                        <p:tgtEl>
                                          <p:spTgt spid="4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0"/>
        <p:cNvGrpSpPr/>
        <p:nvPr/>
      </p:nvGrpSpPr>
      <p:grpSpPr>
        <a:xfrm>
          <a:off x="0" y="0"/>
          <a:ext cx="0" cy="0"/>
          <a:chOff x="0" y="0"/>
          <a:chExt cx="0" cy="0"/>
        </a:xfrm>
      </p:grpSpPr>
      <p:sp>
        <p:nvSpPr>
          <p:cNvPr id="431" name="Google Shape;431;p27"/>
          <p:cNvSpPr/>
          <p:nvPr/>
        </p:nvSpPr>
        <p:spPr>
          <a:xfrm>
            <a:off x="0" y="1"/>
            <a:ext cx="9144000" cy="5165103"/>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2" name="Google Shape;432;p27"/>
          <p:cNvSpPr txBox="1"/>
          <p:nvPr/>
        </p:nvSpPr>
        <p:spPr>
          <a:xfrm>
            <a:off x="8127375" y="4573379"/>
            <a:ext cx="1402500" cy="5693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rPr>
              <a:t>B2C</a:t>
            </a:r>
            <a:endParaRPr sz="1000">
              <a:solidFill>
                <a:schemeClr val="dk1"/>
              </a:solidFill>
            </a:endParaRPr>
          </a:p>
          <a:p>
            <a:pPr marL="0" lvl="0" indent="0" algn="l" rtl="0">
              <a:spcBef>
                <a:spcPts val="0"/>
              </a:spcBef>
              <a:spcAft>
                <a:spcPts val="0"/>
              </a:spcAft>
              <a:buNone/>
            </a:pPr>
            <a:r>
              <a:rPr lang="en-GB" sz="1000">
                <a:solidFill>
                  <a:schemeClr val="dk1"/>
                </a:solidFill>
              </a:rPr>
              <a:t>unregistered</a:t>
            </a:r>
            <a:endParaRPr sz="1000">
              <a:solidFill>
                <a:schemeClr val="dk1"/>
              </a:solidFill>
            </a:endParaRPr>
          </a:p>
        </p:txBody>
      </p:sp>
      <p:grpSp>
        <p:nvGrpSpPr>
          <p:cNvPr id="433" name="Google Shape;433;p27"/>
          <p:cNvGrpSpPr/>
          <p:nvPr/>
        </p:nvGrpSpPr>
        <p:grpSpPr>
          <a:xfrm>
            <a:off x="-8101545" y="-2937259"/>
            <a:ext cx="16200000" cy="16200000"/>
            <a:chOff x="-8101545" y="-2957234"/>
            <a:chExt cx="16200000" cy="16200000"/>
          </a:xfrm>
        </p:grpSpPr>
        <p:sp>
          <p:nvSpPr>
            <p:cNvPr id="434" name="Google Shape;434;p27"/>
            <p:cNvSpPr/>
            <p:nvPr/>
          </p:nvSpPr>
          <p:spPr>
            <a:xfrm>
              <a:off x="-8101545" y="-2957234"/>
              <a:ext cx="16200000" cy="16200000"/>
            </a:xfrm>
            <a:prstGeom prst="pie">
              <a:avLst>
                <a:gd name="adj1" fmla="val 16197961"/>
                <a:gd name="adj2" fmla="val 1023"/>
              </a:avLst>
            </a:prstGeom>
            <a:gradFill>
              <a:gsLst>
                <a:gs pos="0">
                  <a:srgbClr val="D9EAD3"/>
                </a:gs>
                <a:gs pos="45000">
                  <a:srgbClr val="B6D7A8"/>
                </a:gs>
                <a:gs pos="73000">
                  <a:srgbClr val="FF9900"/>
                </a:gs>
                <a:gs pos="100000">
                  <a:srgbClr val="E06666"/>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 </a:t>
              </a:r>
              <a:endParaRPr/>
            </a:p>
          </p:txBody>
        </p:sp>
        <p:sp>
          <p:nvSpPr>
            <p:cNvPr id="435" name="Google Shape;435;p27"/>
            <p:cNvSpPr txBox="1"/>
            <p:nvPr/>
          </p:nvSpPr>
          <p:spPr>
            <a:xfrm>
              <a:off x="6746238" y="4574100"/>
              <a:ext cx="811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rPr>
                <a:t>B2B2C</a:t>
              </a:r>
              <a:r>
                <a:rPr lang="en-GB" sz="1000">
                  <a:solidFill>
                    <a:schemeClr val="dk1"/>
                  </a:solidFill>
                </a:rPr>
                <a:t> registered</a:t>
              </a:r>
              <a:endParaRPr sz="1000">
                <a:solidFill>
                  <a:schemeClr val="dk1"/>
                </a:solidFill>
              </a:endParaRPr>
            </a:p>
          </p:txBody>
        </p:sp>
      </p:grpSp>
      <p:grpSp>
        <p:nvGrpSpPr>
          <p:cNvPr id="436" name="Google Shape;436;p27"/>
          <p:cNvGrpSpPr/>
          <p:nvPr/>
        </p:nvGrpSpPr>
        <p:grpSpPr>
          <a:xfrm>
            <a:off x="-6751545" y="-1587259"/>
            <a:ext cx="13500000" cy="13500000"/>
            <a:chOff x="-6751545" y="-1607234"/>
            <a:chExt cx="13500000" cy="13500000"/>
          </a:xfrm>
        </p:grpSpPr>
        <p:sp>
          <p:nvSpPr>
            <p:cNvPr id="437" name="Google Shape;437;p27"/>
            <p:cNvSpPr/>
            <p:nvPr/>
          </p:nvSpPr>
          <p:spPr>
            <a:xfrm>
              <a:off x="-6751545" y="-1607234"/>
              <a:ext cx="13500000" cy="13500000"/>
            </a:xfrm>
            <a:prstGeom prst="pie">
              <a:avLst>
                <a:gd name="adj1" fmla="val 16197961"/>
                <a:gd name="adj2" fmla="val 1023"/>
              </a:avLst>
            </a:prstGeom>
            <a:gradFill>
              <a:gsLst>
                <a:gs pos="0">
                  <a:srgbClr val="D9EAD3"/>
                </a:gs>
                <a:gs pos="43000">
                  <a:srgbClr val="B6D7A8"/>
                </a:gs>
                <a:gs pos="100000">
                  <a:srgbClr val="FF9900"/>
                </a:gs>
                <a:gs pos="100000">
                  <a:srgbClr val="E06666"/>
                </a:gs>
              </a:gsLst>
              <a:path path="circle">
                <a:fillToRect t="100000" r="100000"/>
              </a:path>
              <a:tileRect l="-100000" b="-100000"/>
            </a:gra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38" name="Google Shape;438;p27"/>
            <p:cNvSpPr txBox="1"/>
            <p:nvPr/>
          </p:nvSpPr>
          <p:spPr>
            <a:xfrm>
              <a:off x="5398450" y="4575600"/>
              <a:ext cx="1192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rPr>
                <a:t>B2C</a:t>
              </a:r>
              <a:endParaRPr sz="1000">
                <a:solidFill>
                  <a:schemeClr val="dk1"/>
                </a:solidFill>
              </a:endParaRPr>
            </a:p>
            <a:p>
              <a:pPr marL="0" lvl="0" indent="0" algn="l" rtl="0">
                <a:spcBef>
                  <a:spcPts val="0"/>
                </a:spcBef>
                <a:spcAft>
                  <a:spcPts val="0"/>
                </a:spcAft>
                <a:buNone/>
              </a:pPr>
              <a:r>
                <a:rPr lang="en-GB" sz="1000">
                  <a:solidFill>
                    <a:schemeClr val="dk1"/>
                  </a:solidFill>
                </a:rPr>
                <a:t>registered</a:t>
              </a:r>
              <a:endParaRPr sz="1000">
                <a:solidFill>
                  <a:schemeClr val="dk1"/>
                </a:solidFill>
              </a:endParaRPr>
            </a:p>
          </p:txBody>
        </p:sp>
      </p:grpSp>
      <p:grpSp>
        <p:nvGrpSpPr>
          <p:cNvPr id="439" name="Google Shape;439;p27"/>
          <p:cNvGrpSpPr/>
          <p:nvPr/>
        </p:nvGrpSpPr>
        <p:grpSpPr>
          <a:xfrm>
            <a:off x="-5401545" y="-227271"/>
            <a:ext cx="10878370" cy="10800000"/>
            <a:chOff x="-5401545" y="-257234"/>
            <a:chExt cx="10878370" cy="10800000"/>
          </a:xfrm>
        </p:grpSpPr>
        <p:sp>
          <p:nvSpPr>
            <p:cNvPr id="440" name="Google Shape;440;p27"/>
            <p:cNvSpPr/>
            <p:nvPr/>
          </p:nvSpPr>
          <p:spPr>
            <a:xfrm>
              <a:off x="-5401545" y="-257234"/>
              <a:ext cx="10800000" cy="10800000"/>
            </a:xfrm>
            <a:prstGeom prst="pie">
              <a:avLst>
                <a:gd name="adj1" fmla="val 16197961"/>
                <a:gd name="adj2" fmla="val 1023"/>
              </a:avLst>
            </a:prstGeom>
            <a:gradFill>
              <a:gsLst>
                <a:gs pos="0">
                  <a:schemeClr val="dk1"/>
                </a:gs>
                <a:gs pos="55000">
                  <a:srgbClr val="6AA84F"/>
                </a:gs>
                <a:gs pos="73000">
                  <a:srgbClr val="B6D7A8"/>
                </a:gs>
                <a:gs pos="100000">
                  <a:srgbClr val="F1C232"/>
                </a:gs>
              </a:gsLst>
              <a:path path="circle">
                <a:fillToRect t="100000" r="100000"/>
              </a:path>
              <a:tileRect l="-100000" b="-10000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1" name="Google Shape;441;p27"/>
            <p:cNvSpPr txBox="1"/>
            <p:nvPr/>
          </p:nvSpPr>
          <p:spPr>
            <a:xfrm>
              <a:off x="4503325" y="4545638"/>
              <a:ext cx="97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B2B</a:t>
              </a:r>
              <a:endParaRPr sz="1500">
                <a:solidFill>
                  <a:schemeClr val="lt1"/>
                </a:solidFill>
              </a:endParaRPr>
            </a:p>
            <a:p>
              <a:pPr marL="0" lvl="0" indent="0" algn="l" rtl="0">
                <a:spcBef>
                  <a:spcPts val="0"/>
                </a:spcBef>
                <a:spcAft>
                  <a:spcPts val="0"/>
                </a:spcAft>
                <a:buNone/>
              </a:pPr>
              <a:r>
                <a:rPr lang="en-GB" sz="1000">
                  <a:solidFill>
                    <a:schemeClr val="lt1"/>
                  </a:solidFill>
                </a:rPr>
                <a:t>non-affiliates</a:t>
              </a:r>
              <a:endParaRPr sz="1000">
                <a:solidFill>
                  <a:schemeClr val="lt1"/>
                </a:solidFill>
              </a:endParaRPr>
            </a:p>
          </p:txBody>
        </p:sp>
      </p:grpSp>
      <p:sp>
        <p:nvSpPr>
          <p:cNvPr id="442" name="Google Shape;442;p27"/>
          <p:cNvSpPr/>
          <p:nvPr/>
        </p:nvSpPr>
        <p:spPr>
          <a:xfrm>
            <a:off x="-4501545" y="652754"/>
            <a:ext cx="9000000" cy="9000000"/>
          </a:xfrm>
          <a:prstGeom prst="pie">
            <a:avLst>
              <a:gd name="adj1" fmla="val 16197961"/>
              <a:gd name="adj2" fmla="val 1023"/>
            </a:avLst>
          </a:prstGeom>
          <a:gradFill>
            <a:gsLst>
              <a:gs pos="0">
                <a:schemeClr val="dk1"/>
              </a:gs>
              <a:gs pos="62000">
                <a:srgbClr val="6AA84F"/>
              </a:gs>
              <a:gs pos="100000">
                <a:srgbClr val="93C47D"/>
              </a:gs>
            </a:gsLst>
            <a:path path="circle">
              <a:fillToRect t="100000" r="100000"/>
            </a:path>
            <a:tileRect l="-100000" b="-100000"/>
          </a:gra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3" name="Google Shape;443;p27"/>
          <p:cNvSpPr txBox="1"/>
          <p:nvPr/>
        </p:nvSpPr>
        <p:spPr>
          <a:xfrm>
            <a:off x="3598450" y="4585587"/>
            <a:ext cx="97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B2B</a:t>
            </a:r>
            <a:endParaRPr sz="1500">
              <a:solidFill>
                <a:schemeClr val="lt1"/>
              </a:solidFill>
            </a:endParaRPr>
          </a:p>
          <a:p>
            <a:pPr marL="0" lvl="0" indent="0" algn="l" rtl="0">
              <a:spcBef>
                <a:spcPts val="0"/>
              </a:spcBef>
              <a:spcAft>
                <a:spcPts val="0"/>
              </a:spcAft>
              <a:buNone/>
            </a:pPr>
            <a:r>
              <a:rPr lang="en-GB" sz="1000">
                <a:solidFill>
                  <a:schemeClr val="lt1"/>
                </a:solidFill>
              </a:rPr>
              <a:t>delegates</a:t>
            </a:r>
            <a:endParaRPr sz="1000">
              <a:solidFill>
                <a:schemeClr val="lt1"/>
              </a:solidFill>
            </a:endParaRPr>
          </a:p>
        </p:txBody>
      </p:sp>
      <p:sp>
        <p:nvSpPr>
          <p:cNvPr id="444" name="Google Shape;444;p27"/>
          <p:cNvSpPr/>
          <p:nvPr/>
        </p:nvSpPr>
        <p:spPr>
          <a:xfrm>
            <a:off x="314325" y="225050"/>
            <a:ext cx="6010200" cy="11559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5" name="Google Shape;445;p27"/>
          <p:cNvSpPr txBox="1"/>
          <p:nvPr/>
        </p:nvSpPr>
        <p:spPr>
          <a:xfrm>
            <a:off x="314300" y="865325"/>
            <a:ext cx="60102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a:solidFill>
                  <a:schemeClr val="dk2"/>
                </a:solidFill>
              </a:rPr>
              <a:t>Scope:  Federated Identity Management (FIM) perimeter</a:t>
            </a:r>
            <a:endParaRPr sz="1500">
              <a:solidFill>
                <a:schemeClr val="dk2"/>
              </a:solidFill>
            </a:endParaRPr>
          </a:p>
          <a:p>
            <a:pPr marL="0" lvl="0" indent="0" algn="l" rtl="0">
              <a:spcBef>
                <a:spcPts val="0"/>
              </a:spcBef>
              <a:spcAft>
                <a:spcPts val="0"/>
              </a:spcAft>
              <a:buNone/>
            </a:pPr>
            <a:endParaRPr sz="1800">
              <a:solidFill>
                <a:schemeClr val="dk2"/>
              </a:solidFill>
            </a:endParaRPr>
          </a:p>
        </p:txBody>
      </p:sp>
      <p:sp>
        <p:nvSpPr>
          <p:cNvPr id="446" name="Google Shape;446;p27"/>
          <p:cNvSpPr/>
          <p:nvPr/>
        </p:nvSpPr>
        <p:spPr>
          <a:xfrm>
            <a:off x="-3601545" y="1542766"/>
            <a:ext cx="7200000" cy="7200000"/>
          </a:xfrm>
          <a:prstGeom prst="pie">
            <a:avLst>
              <a:gd name="adj1" fmla="val 16197961"/>
              <a:gd name="adj2" fmla="val 1023"/>
            </a:avLst>
          </a:prstGeom>
          <a:gradFill>
            <a:gsLst>
              <a:gs pos="0">
                <a:schemeClr val="dk1"/>
              </a:gs>
              <a:gs pos="25000">
                <a:srgbClr val="274E13"/>
              </a:gs>
              <a:gs pos="49000">
                <a:srgbClr val="38761D"/>
              </a:gs>
              <a:gs pos="100000">
                <a:srgbClr val="93C47D"/>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47" name="Google Shape;447;p27"/>
          <p:cNvSpPr txBox="1"/>
          <p:nvPr/>
        </p:nvSpPr>
        <p:spPr>
          <a:xfrm>
            <a:off x="1798450" y="4575600"/>
            <a:ext cx="1402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B2E</a:t>
            </a:r>
            <a:br>
              <a:rPr lang="en-GB" sz="1500">
                <a:solidFill>
                  <a:schemeClr val="lt1"/>
                </a:solidFill>
              </a:rPr>
            </a:br>
            <a:r>
              <a:rPr lang="en-GB" sz="1000">
                <a:solidFill>
                  <a:schemeClr val="lt1"/>
                </a:solidFill>
              </a:rPr>
              <a:t>affiliates</a:t>
            </a:r>
            <a:endParaRPr sz="1000">
              <a:solidFill>
                <a:schemeClr val="lt1"/>
              </a:solidFill>
            </a:endParaRPr>
          </a:p>
        </p:txBody>
      </p:sp>
      <p:grpSp>
        <p:nvGrpSpPr>
          <p:cNvPr id="448" name="Google Shape;448;p27"/>
          <p:cNvGrpSpPr/>
          <p:nvPr/>
        </p:nvGrpSpPr>
        <p:grpSpPr>
          <a:xfrm>
            <a:off x="4663405" y="1807811"/>
            <a:ext cx="997500" cy="999900"/>
            <a:chOff x="4663405" y="1807811"/>
            <a:chExt cx="997500" cy="999900"/>
          </a:xfrm>
        </p:grpSpPr>
        <p:cxnSp>
          <p:nvCxnSpPr>
            <p:cNvPr id="449" name="Google Shape;449;p27"/>
            <p:cNvCxnSpPr/>
            <p:nvPr/>
          </p:nvCxnSpPr>
          <p:spPr>
            <a:xfrm flipH="1">
              <a:off x="4748225" y="2224075"/>
              <a:ext cx="571500" cy="314400"/>
            </a:xfrm>
            <a:prstGeom prst="straightConnector1">
              <a:avLst/>
            </a:prstGeom>
            <a:noFill/>
            <a:ln w="28575" cap="flat" cmpd="sng">
              <a:solidFill>
                <a:schemeClr val="lt1"/>
              </a:solidFill>
              <a:prstDash val="solid"/>
              <a:round/>
              <a:headEnd type="none" w="med" len="med"/>
              <a:tailEnd type="stealth" w="med" len="med"/>
            </a:ln>
          </p:spPr>
        </p:cxnSp>
        <p:sp>
          <p:nvSpPr>
            <p:cNvPr id="450" name="Google Shape;450;p27"/>
            <p:cNvSpPr txBox="1"/>
            <p:nvPr/>
          </p:nvSpPr>
          <p:spPr>
            <a:xfrm rot="-1717189">
              <a:off x="4795451" y="1938375"/>
              <a:ext cx="733410" cy="73877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rPr>
                <a:t>FIM</a:t>
              </a:r>
              <a:endParaRPr sz="1800">
                <a:solidFill>
                  <a:schemeClr val="lt1"/>
                </a:solidFill>
              </a:endParaRPr>
            </a:p>
            <a:p>
              <a:pPr marL="0" lvl="0" indent="0" algn="l" rtl="0">
                <a:spcBef>
                  <a:spcPts val="0"/>
                </a:spcBef>
                <a:spcAft>
                  <a:spcPts val="0"/>
                </a:spcAft>
                <a:buNone/>
              </a:pPr>
              <a:r>
                <a:rPr lang="en-GB" sz="1800">
                  <a:solidFill>
                    <a:schemeClr val="lt1"/>
                  </a:solidFill>
                </a:rPr>
                <a:t>limit</a:t>
              </a:r>
              <a:endParaRPr sz="1800">
                <a:solidFill>
                  <a:schemeClr val="lt1"/>
                </a:solidFill>
              </a:endParaRPr>
            </a:p>
          </p:txBody>
        </p:sp>
      </p:grpSp>
      <p:sp>
        <p:nvSpPr>
          <p:cNvPr id="451" name="Google Shape;451;p27"/>
          <p:cNvSpPr txBox="1">
            <a:spLocks noGrp="1"/>
          </p:cNvSpPr>
          <p:nvPr>
            <p:ph type="title"/>
          </p:nvPr>
        </p:nvSpPr>
        <p:spPr>
          <a:xfrm>
            <a:off x="311700" y="292625"/>
            <a:ext cx="61938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Comfortaa"/>
                <a:ea typeface="Comfortaa"/>
                <a:cs typeface="Comfortaa"/>
                <a:sym typeface="Comfortaa"/>
              </a:rPr>
              <a:t>Corporate perimeters &amp; personas</a:t>
            </a:r>
            <a:endParaRPr b="1">
              <a:latin typeface="Comfortaa"/>
              <a:ea typeface="Comfortaa"/>
              <a:cs typeface="Comfortaa"/>
              <a:sym typeface="Comfortaa"/>
            </a:endParaRPr>
          </a:p>
        </p:txBody>
      </p:sp>
      <p:grpSp>
        <p:nvGrpSpPr>
          <p:cNvPr id="452" name="Google Shape;452;p27"/>
          <p:cNvGrpSpPr/>
          <p:nvPr/>
        </p:nvGrpSpPr>
        <p:grpSpPr>
          <a:xfrm>
            <a:off x="-1801545" y="3342766"/>
            <a:ext cx="3600000" cy="3600000"/>
            <a:chOff x="-1801545" y="3342766"/>
            <a:chExt cx="3600000" cy="3600000"/>
          </a:xfrm>
        </p:grpSpPr>
        <p:sp>
          <p:nvSpPr>
            <p:cNvPr id="453" name="Google Shape;453;p27"/>
            <p:cNvSpPr/>
            <p:nvPr/>
          </p:nvSpPr>
          <p:spPr>
            <a:xfrm>
              <a:off x="-1801545" y="3342766"/>
              <a:ext cx="3600000" cy="3600000"/>
            </a:xfrm>
            <a:prstGeom prst="pie">
              <a:avLst>
                <a:gd name="adj1" fmla="val 16197961"/>
                <a:gd name="adj2" fmla="val 1023"/>
              </a:avLst>
            </a:prstGeom>
            <a:gradFill>
              <a:gsLst>
                <a:gs pos="0">
                  <a:srgbClr val="000000"/>
                </a:gs>
                <a:gs pos="100000">
                  <a:srgbClr val="38761D"/>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4" name="Google Shape;454;p27"/>
            <p:cNvSpPr txBox="1"/>
            <p:nvPr/>
          </p:nvSpPr>
          <p:spPr>
            <a:xfrm>
              <a:off x="0" y="4575600"/>
              <a:ext cx="1023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B2E</a:t>
              </a:r>
              <a:endParaRPr sz="1500">
                <a:solidFill>
                  <a:schemeClr val="lt1"/>
                </a:solidFill>
              </a:endParaRPr>
            </a:p>
            <a:p>
              <a:pPr marL="0" lvl="0" indent="0" algn="l" rtl="0">
                <a:spcBef>
                  <a:spcPts val="0"/>
                </a:spcBef>
                <a:spcAft>
                  <a:spcPts val="0"/>
                </a:spcAft>
                <a:buNone/>
              </a:pPr>
              <a:r>
                <a:rPr lang="en-GB" sz="1000">
                  <a:solidFill>
                    <a:schemeClr val="lt1"/>
                  </a:solidFill>
                </a:rPr>
                <a:t>internal</a:t>
              </a:r>
              <a:endParaRPr sz="1000">
                <a:solidFill>
                  <a:schemeClr val="lt1"/>
                </a:solidFill>
              </a:endParaRPr>
            </a:p>
          </p:txBody>
        </p:sp>
      </p:grpSp>
      <p:grpSp>
        <p:nvGrpSpPr>
          <p:cNvPr id="455" name="Google Shape;455;p27"/>
          <p:cNvGrpSpPr/>
          <p:nvPr/>
        </p:nvGrpSpPr>
        <p:grpSpPr>
          <a:xfrm>
            <a:off x="-97800" y="3186400"/>
            <a:ext cx="8918938" cy="1416288"/>
            <a:chOff x="-97800" y="3186400"/>
            <a:chExt cx="8918938" cy="1416288"/>
          </a:xfrm>
        </p:grpSpPr>
        <p:grpSp>
          <p:nvGrpSpPr>
            <p:cNvPr id="456" name="Google Shape;456;p27"/>
            <p:cNvGrpSpPr/>
            <p:nvPr/>
          </p:nvGrpSpPr>
          <p:grpSpPr>
            <a:xfrm>
              <a:off x="8255938" y="3186400"/>
              <a:ext cx="565200" cy="893625"/>
              <a:chOff x="8332138" y="3567400"/>
              <a:chExt cx="565200" cy="893625"/>
            </a:xfrm>
          </p:grpSpPr>
          <p:pic>
            <p:nvPicPr>
              <p:cNvPr id="457" name="Google Shape;457;p27" descr="citizen" title="citizen"/>
              <p:cNvPicPr preferRelativeResize="0"/>
              <p:nvPr/>
            </p:nvPicPr>
            <p:blipFill>
              <a:blip r:embed="rId3">
                <a:alphaModFix/>
              </a:blip>
              <a:stretch>
                <a:fillRect/>
              </a:stretch>
            </p:blipFill>
            <p:spPr>
              <a:xfrm>
                <a:off x="8371163" y="3567400"/>
                <a:ext cx="370046" cy="512275"/>
              </a:xfrm>
              <a:prstGeom prst="rect">
                <a:avLst/>
              </a:prstGeom>
              <a:noFill/>
              <a:ln>
                <a:noFill/>
              </a:ln>
            </p:spPr>
          </p:pic>
          <p:sp>
            <p:nvSpPr>
              <p:cNvPr id="458" name="Google Shape;458;p27"/>
              <p:cNvSpPr txBox="1"/>
              <p:nvPr/>
            </p:nvSpPr>
            <p:spPr>
              <a:xfrm>
                <a:off x="8332138" y="4029925"/>
                <a:ext cx="565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Digital</a:t>
                </a:r>
                <a:endParaRPr sz="800">
                  <a:solidFill>
                    <a:schemeClr val="dk1"/>
                  </a:solidFill>
                </a:endParaRPr>
              </a:p>
              <a:p>
                <a:pPr marL="0" lvl="0" indent="0" algn="l" rtl="0">
                  <a:spcBef>
                    <a:spcPts val="0"/>
                  </a:spcBef>
                  <a:spcAft>
                    <a:spcPts val="0"/>
                  </a:spcAft>
                  <a:buNone/>
                </a:pPr>
                <a:r>
                  <a:rPr lang="en-GB" sz="800">
                    <a:solidFill>
                      <a:schemeClr val="dk1"/>
                    </a:solidFill>
                  </a:rPr>
                  <a:t>Citizen</a:t>
                </a:r>
                <a:endParaRPr sz="800">
                  <a:solidFill>
                    <a:schemeClr val="dk1"/>
                  </a:solidFill>
                </a:endParaRPr>
              </a:p>
            </p:txBody>
          </p:sp>
        </p:grpSp>
        <p:grpSp>
          <p:nvGrpSpPr>
            <p:cNvPr id="459" name="Google Shape;459;p27"/>
            <p:cNvGrpSpPr/>
            <p:nvPr/>
          </p:nvGrpSpPr>
          <p:grpSpPr>
            <a:xfrm>
              <a:off x="409550" y="4012600"/>
              <a:ext cx="591601" cy="577313"/>
              <a:chOff x="7038950" y="3745900"/>
              <a:chExt cx="591601" cy="577313"/>
            </a:xfrm>
          </p:grpSpPr>
          <p:pic>
            <p:nvPicPr>
              <p:cNvPr id="460" name="Google Shape;460;p27"/>
              <p:cNvPicPr preferRelativeResize="0"/>
              <p:nvPr/>
            </p:nvPicPr>
            <p:blipFill>
              <a:blip r:embed="rId4">
                <a:alphaModFix/>
              </a:blip>
              <a:stretch>
                <a:fillRect/>
              </a:stretch>
            </p:blipFill>
            <p:spPr>
              <a:xfrm>
                <a:off x="7038950" y="3745900"/>
                <a:ext cx="537429" cy="360000"/>
              </a:xfrm>
              <a:prstGeom prst="rect">
                <a:avLst/>
              </a:prstGeom>
              <a:noFill/>
              <a:ln>
                <a:noFill/>
              </a:ln>
            </p:spPr>
          </p:pic>
          <p:sp>
            <p:nvSpPr>
              <p:cNvPr id="461" name="Google Shape;461;p27"/>
              <p:cNvSpPr txBox="1"/>
              <p:nvPr/>
            </p:nvSpPr>
            <p:spPr>
              <a:xfrm>
                <a:off x="7038951" y="4015413"/>
                <a:ext cx="591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System</a:t>
                </a:r>
                <a:endParaRPr sz="800">
                  <a:solidFill>
                    <a:schemeClr val="lt1"/>
                  </a:solidFill>
                </a:endParaRPr>
              </a:p>
            </p:txBody>
          </p:sp>
        </p:grpSp>
        <p:grpSp>
          <p:nvGrpSpPr>
            <p:cNvPr id="462" name="Google Shape;462;p27"/>
            <p:cNvGrpSpPr/>
            <p:nvPr/>
          </p:nvGrpSpPr>
          <p:grpSpPr>
            <a:xfrm>
              <a:off x="5553075" y="3213088"/>
              <a:ext cx="657300" cy="719600"/>
              <a:chOff x="6010275" y="3670288"/>
              <a:chExt cx="657300" cy="719600"/>
            </a:xfrm>
          </p:grpSpPr>
          <p:pic>
            <p:nvPicPr>
              <p:cNvPr id="463" name="Google Shape;463;p27"/>
              <p:cNvPicPr preferRelativeResize="0"/>
              <p:nvPr/>
            </p:nvPicPr>
            <p:blipFill>
              <a:blip r:embed="rId5">
                <a:alphaModFix/>
              </a:blip>
              <a:stretch>
                <a:fillRect/>
              </a:stretch>
            </p:blipFill>
            <p:spPr>
              <a:xfrm>
                <a:off x="6143625" y="3670288"/>
                <a:ext cx="383400" cy="511200"/>
              </a:xfrm>
              <a:prstGeom prst="rect">
                <a:avLst/>
              </a:prstGeom>
              <a:noFill/>
              <a:ln>
                <a:noFill/>
              </a:ln>
            </p:spPr>
          </p:pic>
          <p:sp>
            <p:nvSpPr>
              <p:cNvPr id="464" name="Google Shape;464;p27"/>
              <p:cNvSpPr txBox="1"/>
              <p:nvPr/>
            </p:nvSpPr>
            <p:spPr>
              <a:xfrm>
                <a:off x="6010275" y="4082088"/>
                <a:ext cx="65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Customer</a:t>
                </a:r>
                <a:endParaRPr sz="800">
                  <a:solidFill>
                    <a:schemeClr val="dk1"/>
                  </a:solidFill>
                </a:endParaRPr>
              </a:p>
            </p:txBody>
          </p:sp>
        </p:grpSp>
        <p:grpSp>
          <p:nvGrpSpPr>
            <p:cNvPr id="465" name="Google Shape;465;p27"/>
            <p:cNvGrpSpPr/>
            <p:nvPr/>
          </p:nvGrpSpPr>
          <p:grpSpPr>
            <a:xfrm>
              <a:off x="4429125" y="3192838"/>
              <a:ext cx="774000" cy="744613"/>
              <a:chOff x="5419725" y="3040438"/>
              <a:chExt cx="774000" cy="744613"/>
            </a:xfrm>
          </p:grpSpPr>
          <p:pic>
            <p:nvPicPr>
              <p:cNvPr id="466" name="Google Shape;466;p27"/>
              <p:cNvPicPr preferRelativeResize="0"/>
              <p:nvPr/>
            </p:nvPicPr>
            <p:blipFill>
              <a:blip r:embed="rId6">
                <a:alphaModFix/>
              </a:blip>
              <a:stretch>
                <a:fillRect/>
              </a:stretch>
            </p:blipFill>
            <p:spPr>
              <a:xfrm>
                <a:off x="5563750" y="3040438"/>
                <a:ext cx="383400" cy="511200"/>
              </a:xfrm>
              <a:prstGeom prst="rect">
                <a:avLst/>
              </a:prstGeom>
              <a:noFill/>
              <a:ln>
                <a:noFill/>
              </a:ln>
            </p:spPr>
          </p:pic>
          <p:sp>
            <p:nvSpPr>
              <p:cNvPr id="467" name="Google Shape;467;p27"/>
              <p:cNvSpPr txBox="1"/>
              <p:nvPr/>
            </p:nvSpPr>
            <p:spPr>
              <a:xfrm>
                <a:off x="5419725" y="3477250"/>
                <a:ext cx="77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B2B Partner</a:t>
                </a:r>
                <a:endParaRPr sz="800">
                  <a:solidFill>
                    <a:schemeClr val="lt1"/>
                  </a:solidFill>
                </a:endParaRPr>
              </a:p>
            </p:txBody>
          </p:sp>
        </p:grpSp>
        <p:grpSp>
          <p:nvGrpSpPr>
            <p:cNvPr id="468" name="Google Shape;468;p27"/>
            <p:cNvGrpSpPr/>
            <p:nvPr/>
          </p:nvGrpSpPr>
          <p:grpSpPr>
            <a:xfrm>
              <a:off x="341400" y="3333250"/>
              <a:ext cx="735600" cy="722550"/>
              <a:chOff x="4953875" y="2831575"/>
              <a:chExt cx="735600" cy="722550"/>
            </a:xfrm>
          </p:grpSpPr>
          <p:pic>
            <p:nvPicPr>
              <p:cNvPr id="469" name="Google Shape;469;p27"/>
              <p:cNvPicPr preferRelativeResize="0"/>
              <p:nvPr/>
            </p:nvPicPr>
            <p:blipFill>
              <a:blip r:embed="rId7">
                <a:alphaModFix/>
              </a:blip>
              <a:stretch>
                <a:fillRect/>
              </a:stretch>
            </p:blipFill>
            <p:spPr>
              <a:xfrm>
                <a:off x="5100125" y="2831575"/>
                <a:ext cx="372446" cy="511200"/>
              </a:xfrm>
              <a:prstGeom prst="rect">
                <a:avLst/>
              </a:prstGeom>
              <a:noFill/>
              <a:ln>
                <a:noFill/>
              </a:ln>
            </p:spPr>
          </p:pic>
          <p:sp>
            <p:nvSpPr>
              <p:cNvPr id="470" name="Google Shape;470;p27"/>
              <p:cNvSpPr txBox="1"/>
              <p:nvPr/>
            </p:nvSpPr>
            <p:spPr>
              <a:xfrm>
                <a:off x="4953875" y="3246325"/>
                <a:ext cx="73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Contractor</a:t>
                </a:r>
                <a:endParaRPr sz="800">
                  <a:solidFill>
                    <a:schemeClr val="lt1"/>
                  </a:solidFill>
                </a:endParaRPr>
              </a:p>
            </p:txBody>
          </p:sp>
        </p:grpSp>
        <p:grpSp>
          <p:nvGrpSpPr>
            <p:cNvPr id="471" name="Google Shape;471;p27"/>
            <p:cNvGrpSpPr/>
            <p:nvPr/>
          </p:nvGrpSpPr>
          <p:grpSpPr>
            <a:xfrm>
              <a:off x="-69312" y="3212488"/>
              <a:ext cx="657300" cy="721638"/>
              <a:chOff x="6327413" y="2695588"/>
              <a:chExt cx="657300" cy="721638"/>
            </a:xfrm>
          </p:grpSpPr>
          <p:pic>
            <p:nvPicPr>
              <p:cNvPr id="472" name="Google Shape;472;p27"/>
              <p:cNvPicPr preferRelativeResize="0"/>
              <p:nvPr/>
            </p:nvPicPr>
            <p:blipFill>
              <a:blip r:embed="rId8">
                <a:alphaModFix/>
              </a:blip>
              <a:stretch>
                <a:fillRect/>
              </a:stretch>
            </p:blipFill>
            <p:spPr>
              <a:xfrm>
                <a:off x="6387450" y="2695588"/>
                <a:ext cx="394354" cy="511200"/>
              </a:xfrm>
              <a:prstGeom prst="rect">
                <a:avLst/>
              </a:prstGeom>
              <a:noFill/>
              <a:ln>
                <a:noFill/>
              </a:ln>
            </p:spPr>
          </p:pic>
          <p:sp>
            <p:nvSpPr>
              <p:cNvPr id="473" name="Google Shape;473;p27"/>
              <p:cNvSpPr txBox="1"/>
              <p:nvPr/>
            </p:nvSpPr>
            <p:spPr>
              <a:xfrm>
                <a:off x="6327413" y="3109425"/>
                <a:ext cx="65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Internal</a:t>
                </a:r>
                <a:endParaRPr sz="800">
                  <a:solidFill>
                    <a:schemeClr val="lt1"/>
                  </a:solidFill>
                </a:endParaRPr>
              </a:p>
            </p:txBody>
          </p:sp>
        </p:grpSp>
        <p:grpSp>
          <p:nvGrpSpPr>
            <p:cNvPr id="474" name="Google Shape;474;p27"/>
            <p:cNvGrpSpPr/>
            <p:nvPr/>
          </p:nvGrpSpPr>
          <p:grpSpPr>
            <a:xfrm>
              <a:off x="978475" y="3922438"/>
              <a:ext cx="408900" cy="675138"/>
              <a:chOff x="6824650" y="2295538"/>
              <a:chExt cx="408900" cy="675138"/>
            </a:xfrm>
          </p:grpSpPr>
          <p:pic>
            <p:nvPicPr>
              <p:cNvPr id="475" name="Google Shape;475;p27"/>
              <p:cNvPicPr preferRelativeResize="0"/>
              <p:nvPr/>
            </p:nvPicPr>
            <p:blipFill>
              <a:blip r:embed="rId9">
                <a:alphaModFix/>
              </a:blip>
              <a:stretch>
                <a:fillRect/>
              </a:stretch>
            </p:blipFill>
            <p:spPr>
              <a:xfrm>
                <a:off x="6838938" y="2295538"/>
                <a:ext cx="329891" cy="432000"/>
              </a:xfrm>
              <a:prstGeom prst="rect">
                <a:avLst/>
              </a:prstGeom>
              <a:noFill/>
              <a:ln>
                <a:noFill/>
              </a:ln>
            </p:spPr>
          </p:pic>
          <p:sp>
            <p:nvSpPr>
              <p:cNvPr id="476" name="Google Shape;476;p27"/>
              <p:cNvSpPr txBox="1"/>
              <p:nvPr/>
            </p:nvSpPr>
            <p:spPr>
              <a:xfrm>
                <a:off x="6824650" y="2662875"/>
                <a:ext cx="40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HPA</a:t>
                </a:r>
                <a:endParaRPr sz="800">
                  <a:solidFill>
                    <a:schemeClr val="lt1"/>
                  </a:solidFill>
                </a:endParaRPr>
              </a:p>
            </p:txBody>
          </p:sp>
        </p:grpSp>
        <p:grpSp>
          <p:nvGrpSpPr>
            <p:cNvPr id="477" name="Google Shape;477;p27"/>
            <p:cNvGrpSpPr/>
            <p:nvPr/>
          </p:nvGrpSpPr>
          <p:grpSpPr>
            <a:xfrm>
              <a:off x="3325575" y="3197675"/>
              <a:ext cx="735600" cy="733300"/>
              <a:chOff x="4397150" y="2781300"/>
              <a:chExt cx="735600" cy="733300"/>
            </a:xfrm>
          </p:grpSpPr>
          <p:pic>
            <p:nvPicPr>
              <p:cNvPr id="478" name="Google Shape;478;p27"/>
              <p:cNvPicPr preferRelativeResize="0"/>
              <p:nvPr/>
            </p:nvPicPr>
            <p:blipFill>
              <a:blip r:embed="rId10">
                <a:alphaModFix/>
              </a:blip>
              <a:stretch>
                <a:fillRect/>
              </a:stretch>
            </p:blipFill>
            <p:spPr>
              <a:xfrm>
                <a:off x="4580538" y="2781300"/>
                <a:ext cx="368794" cy="511200"/>
              </a:xfrm>
              <a:prstGeom prst="rect">
                <a:avLst/>
              </a:prstGeom>
              <a:noFill/>
              <a:ln>
                <a:noFill/>
              </a:ln>
            </p:spPr>
          </p:pic>
          <p:sp>
            <p:nvSpPr>
              <p:cNvPr id="479" name="Google Shape;479;p27"/>
              <p:cNvSpPr txBox="1"/>
              <p:nvPr/>
            </p:nvSpPr>
            <p:spPr>
              <a:xfrm>
                <a:off x="4397150" y="3206800"/>
                <a:ext cx="73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B2B Admin</a:t>
                </a:r>
                <a:endParaRPr sz="800">
                  <a:solidFill>
                    <a:schemeClr val="lt1"/>
                  </a:solidFill>
                </a:endParaRPr>
              </a:p>
            </p:txBody>
          </p:sp>
        </p:grpSp>
        <p:grpSp>
          <p:nvGrpSpPr>
            <p:cNvPr id="480" name="Google Shape;480;p27"/>
            <p:cNvGrpSpPr/>
            <p:nvPr/>
          </p:nvGrpSpPr>
          <p:grpSpPr>
            <a:xfrm>
              <a:off x="-97800" y="3875338"/>
              <a:ext cx="565200" cy="727350"/>
              <a:chOff x="5478150" y="1871213"/>
              <a:chExt cx="565200" cy="727350"/>
            </a:xfrm>
          </p:grpSpPr>
          <p:pic>
            <p:nvPicPr>
              <p:cNvPr id="481" name="Google Shape;481;p27"/>
              <p:cNvPicPr preferRelativeResize="0"/>
              <p:nvPr/>
            </p:nvPicPr>
            <p:blipFill>
              <a:blip r:embed="rId11">
                <a:alphaModFix/>
              </a:blip>
              <a:stretch>
                <a:fillRect/>
              </a:stretch>
            </p:blipFill>
            <p:spPr>
              <a:xfrm>
                <a:off x="5548313" y="1871213"/>
                <a:ext cx="408960" cy="511200"/>
              </a:xfrm>
              <a:prstGeom prst="rect">
                <a:avLst/>
              </a:prstGeom>
              <a:noFill/>
              <a:ln>
                <a:noFill/>
              </a:ln>
            </p:spPr>
          </p:pic>
          <p:sp>
            <p:nvSpPr>
              <p:cNvPr id="482" name="Google Shape;482;p27"/>
              <p:cNvSpPr txBox="1"/>
              <p:nvPr/>
            </p:nvSpPr>
            <p:spPr>
              <a:xfrm>
                <a:off x="5478150" y="2290763"/>
                <a:ext cx="56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Robotic</a:t>
                </a:r>
                <a:endParaRPr sz="800">
                  <a:solidFill>
                    <a:schemeClr val="lt1"/>
                  </a:solidFill>
                </a:endParaRPr>
              </a:p>
            </p:txBody>
          </p:sp>
        </p:grpSp>
        <p:grpSp>
          <p:nvGrpSpPr>
            <p:cNvPr id="483" name="Google Shape;483;p27"/>
            <p:cNvGrpSpPr/>
            <p:nvPr/>
          </p:nvGrpSpPr>
          <p:grpSpPr>
            <a:xfrm>
              <a:off x="1465275" y="3242813"/>
              <a:ext cx="735600" cy="848588"/>
              <a:chOff x="6037275" y="1871213"/>
              <a:chExt cx="735600" cy="848588"/>
            </a:xfrm>
          </p:grpSpPr>
          <p:pic>
            <p:nvPicPr>
              <p:cNvPr id="484" name="Google Shape;484;p27"/>
              <p:cNvPicPr preferRelativeResize="0"/>
              <p:nvPr/>
            </p:nvPicPr>
            <p:blipFill>
              <a:blip r:embed="rId12">
                <a:alphaModFix/>
              </a:blip>
              <a:stretch>
                <a:fillRect/>
              </a:stretch>
            </p:blipFill>
            <p:spPr>
              <a:xfrm>
                <a:off x="6095250" y="1871213"/>
                <a:ext cx="357840" cy="511200"/>
              </a:xfrm>
              <a:prstGeom prst="rect">
                <a:avLst/>
              </a:prstGeom>
              <a:noFill/>
              <a:ln>
                <a:noFill/>
              </a:ln>
            </p:spPr>
          </p:pic>
          <p:sp>
            <p:nvSpPr>
              <p:cNvPr id="485" name="Google Shape;485;p27"/>
              <p:cNvSpPr txBox="1"/>
              <p:nvPr/>
            </p:nvSpPr>
            <p:spPr>
              <a:xfrm>
                <a:off x="6037275" y="2288700"/>
                <a:ext cx="73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Subsidiary</a:t>
                </a:r>
                <a:endParaRPr sz="800">
                  <a:solidFill>
                    <a:schemeClr val="lt1"/>
                  </a:solidFill>
                </a:endParaRPr>
              </a:p>
              <a:p>
                <a:pPr marL="0" lvl="0" indent="0" algn="l" rtl="0">
                  <a:spcBef>
                    <a:spcPts val="0"/>
                  </a:spcBef>
                  <a:spcAft>
                    <a:spcPts val="0"/>
                  </a:spcAft>
                  <a:buNone/>
                </a:pPr>
                <a:r>
                  <a:rPr lang="en-GB" sz="800">
                    <a:solidFill>
                      <a:schemeClr val="lt1"/>
                    </a:solidFill>
                  </a:rPr>
                  <a:t>internal</a:t>
                </a:r>
                <a:endParaRPr sz="800">
                  <a:solidFill>
                    <a:schemeClr val="lt1"/>
                  </a:solidFill>
                </a:endParaRPr>
              </a:p>
            </p:txBody>
          </p:sp>
        </p:grpSp>
        <p:grpSp>
          <p:nvGrpSpPr>
            <p:cNvPr id="486" name="Google Shape;486;p27"/>
            <p:cNvGrpSpPr/>
            <p:nvPr/>
          </p:nvGrpSpPr>
          <p:grpSpPr>
            <a:xfrm>
              <a:off x="4446050" y="4022125"/>
              <a:ext cx="774000" cy="577325"/>
              <a:chOff x="6960650" y="3745900"/>
              <a:chExt cx="774000" cy="577325"/>
            </a:xfrm>
          </p:grpSpPr>
          <p:pic>
            <p:nvPicPr>
              <p:cNvPr id="487" name="Google Shape;487;p27"/>
              <p:cNvPicPr preferRelativeResize="0"/>
              <p:nvPr/>
            </p:nvPicPr>
            <p:blipFill>
              <a:blip r:embed="rId4">
                <a:alphaModFix/>
              </a:blip>
              <a:stretch>
                <a:fillRect/>
              </a:stretch>
            </p:blipFill>
            <p:spPr>
              <a:xfrm>
                <a:off x="7038950" y="3745900"/>
                <a:ext cx="537429" cy="360000"/>
              </a:xfrm>
              <a:prstGeom prst="rect">
                <a:avLst/>
              </a:prstGeom>
              <a:noFill/>
              <a:ln>
                <a:noFill/>
              </a:ln>
            </p:spPr>
          </p:pic>
          <p:sp>
            <p:nvSpPr>
              <p:cNvPr id="488" name="Google Shape;488;p27"/>
              <p:cNvSpPr txBox="1"/>
              <p:nvPr/>
            </p:nvSpPr>
            <p:spPr>
              <a:xfrm>
                <a:off x="6960650" y="4015425"/>
                <a:ext cx="77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B2B System</a:t>
                </a:r>
                <a:endParaRPr sz="800">
                  <a:solidFill>
                    <a:schemeClr val="lt1"/>
                  </a:solidFill>
                </a:endParaRPr>
              </a:p>
            </p:txBody>
          </p:sp>
        </p:grpSp>
        <p:grpSp>
          <p:nvGrpSpPr>
            <p:cNvPr id="489" name="Google Shape;489;p27"/>
            <p:cNvGrpSpPr/>
            <p:nvPr/>
          </p:nvGrpSpPr>
          <p:grpSpPr>
            <a:xfrm>
              <a:off x="6848475" y="3213088"/>
              <a:ext cx="657300" cy="842900"/>
              <a:chOff x="6010275" y="3670288"/>
              <a:chExt cx="657300" cy="842900"/>
            </a:xfrm>
          </p:grpSpPr>
          <p:pic>
            <p:nvPicPr>
              <p:cNvPr id="490" name="Google Shape;490;p27"/>
              <p:cNvPicPr preferRelativeResize="0"/>
              <p:nvPr/>
            </p:nvPicPr>
            <p:blipFill>
              <a:blip r:embed="rId5">
                <a:alphaModFix/>
              </a:blip>
              <a:stretch>
                <a:fillRect/>
              </a:stretch>
            </p:blipFill>
            <p:spPr>
              <a:xfrm>
                <a:off x="6143625" y="3670288"/>
                <a:ext cx="383400" cy="511200"/>
              </a:xfrm>
              <a:prstGeom prst="rect">
                <a:avLst/>
              </a:prstGeom>
              <a:noFill/>
              <a:ln>
                <a:noFill/>
              </a:ln>
            </p:spPr>
          </p:pic>
          <p:sp>
            <p:nvSpPr>
              <p:cNvPr id="491" name="Google Shape;491;p27"/>
              <p:cNvSpPr txBox="1"/>
              <p:nvPr/>
            </p:nvSpPr>
            <p:spPr>
              <a:xfrm>
                <a:off x="6010275" y="4082088"/>
                <a:ext cx="65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Franchise Customer</a:t>
                </a:r>
                <a:endParaRPr sz="800">
                  <a:solidFill>
                    <a:schemeClr val="dk1"/>
                  </a:solidFill>
                </a:endParaRPr>
              </a:p>
            </p:txBody>
          </p:sp>
        </p:grpSp>
        <p:grpSp>
          <p:nvGrpSpPr>
            <p:cNvPr id="492" name="Google Shape;492;p27"/>
            <p:cNvGrpSpPr/>
            <p:nvPr/>
          </p:nvGrpSpPr>
          <p:grpSpPr>
            <a:xfrm>
              <a:off x="2012000" y="3309424"/>
              <a:ext cx="735600" cy="784476"/>
              <a:chOff x="2012000" y="3309424"/>
              <a:chExt cx="735600" cy="784476"/>
            </a:xfrm>
          </p:grpSpPr>
          <p:sp>
            <p:nvSpPr>
              <p:cNvPr id="493" name="Google Shape;493;p27"/>
              <p:cNvSpPr txBox="1"/>
              <p:nvPr/>
            </p:nvSpPr>
            <p:spPr>
              <a:xfrm>
                <a:off x="2012000" y="3662800"/>
                <a:ext cx="73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Subsidiary</a:t>
                </a:r>
                <a:endParaRPr sz="800">
                  <a:solidFill>
                    <a:schemeClr val="lt1"/>
                  </a:solidFill>
                </a:endParaRPr>
              </a:p>
              <a:p>
                <a:pPr marL="0" lvl="0" indent="0" algn="l" rtl="0">
                  <a:spcBef>
                    <a:spcPts val="0"/>
                  </a:spcBef>
                  <a:spcAft>
                    <a:spcPts val="0"/>
                  </a:spcAft>
                  <a:buNone/>
                </a:pPr>
                <a:r>
                  <a:rPr lang="en-GB" sz="800">
                    <a:solidFill>
                      <a:schemeClr val="lt1"/>
                    </a:solidFill>
                  </a:rPr>
                  <a:t>contractor</a:t>
                </a:r>
                <a:endParaRPr sz="800">
                  <a:solidFill>
                    <a:schemeClr val="lt1"/>
                  </a:solidFill>
                </a:endParaRPr>
              </a:p>
            </p:txBody>
          </p:sp>
          <p:pic>
            <p:nvPicPr>
              <p:cNvPr id="494" name="Google Shape;494;p27"/>
              <p:cNvPicPr preferRelativeResize="0"/>
              <p:nvPr/>
            </p:nvPicPr>
            <p:blipFill>
              <a:blip r:embed="rId13">
                <a:alphaModFix/>
              </a:blip>
              <a:stretch>
                <a:fillRect/>
              </a:stretch>
            </p:blipFill>
            <p:spPr>
              <a:xfrm>
                <a:off x="2162200" y="3309424"/>
                <a:ext cx="327600" cy="432000"/>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52"/>
                                        </p:tgtEl>
                                        <p:attrNameLst>
                                          <p:attrName>style.visibility</p:attrName>
                                        </p:attrNameLst>
                                      </p:cBhvr>
                                      <p:to>
                                        <p:strVal val="visible"/>
                                      </p:to>
                                    </p:set>
                                    <p:animEffect transition="in" filter="fade">
                                      <p:cBhvr>
                                        <p:cTn id="7" dur="1000"/>
                                        <p:tgtEl>
                                          <p:spTgt spid="45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46"/>
                                        </p:tgtEl>
                                        <p:attrNameLst>
                                          <p:attrName>style.visibility</p:attrName>
                                        </p:attrNameLst>
                                      </p:cBhvr>
                                      <p:to>
                                        <p:strVal val="visible"/>
                                      </p:to>
                                    </p:set>
                                    <p:animEffect transition="in" filter="fade">
                                      <p:cBhvr>
                                        <p:cTn id="11" dur="1000"/>
                                        <p:tgtEl>
                                          <p:spTgt spid="44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442"/>
                                        </p:tgtEl>
                                        <p:attrNameLst>
                                          <p:attrName>style.visibility</p:attrName>
                                        </p:attrNameLst>
                                      </p:cBhvr>
                                      <p:to>
                                        <p:strVal val="visible"/>
                                      </p:to>
                                    </p:set>
                                    <p:animEffect transition="in" filter="fade">
                                      <p:cBhvr>
                                        <p:cTn id="15" dur="1000"/>
                                        <p:tgtEl>
                                          <p:spTgt spid="44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439"/>
                                        </p:tgtEl>
                                        <p:attrNameLst>
                                          <p:attrName>style.visibility</p:attrName>
                                        </p:attrNameLst>
                                      </p:cBhvr>
                                      <p:to>
                                        <p:strVal val="visible"/>
                                      </p:to>
                                    </p:set>
                                    <p:animEffect transition="in" filter="fade">
                                      <p:cBhvr>
                                        <p:cTn id="19" dur="1000"/>
                                        <p:tgtEl>
                                          <p:spTgt spid="43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36"/>
                                        </p:tgtEl>
                                        <p:attrNameLst>
                                          <p:attrName>style.visibility</p:attrName>
                                        </p:attrNameLst>
                                      </p:cBhvr>
                                      <p:to>
                                        <p:strVal val="visible"/>
                                      </p:to>
                                    </p:set>
                                    <p:animEffect transition="in" filter="fade">
                                      <p:cBhvr>
                                        <p:cTn id="23" dur="1000"/>
                                        <p:tgtEl>
                                          <p:spTgt spid="436"/>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433"/>
                                        </p:tgtEl>
                                        <p:attrNameLst>
                                          <p:attrName>style.visibility</p:attrName>
                                        </p:attrNameLst>
                                      </p:cBhvr>
                                      <p:to>
                                        <p:strVal val="visible"/>
                                      </p:to>
                                    </p:set>
                                    <p:animEffect transition="in" filter="fade">
                                      <p:cBhvr>
                                        <p:cTn id="27" dur="1000"/>
                                        <p:tgtEl>
                                          <p:spTgt spid="433"/>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431"/>
                                        </p:tgtEl>
                                        <p:attrNameLst>
                                          <p:attrName>style.visibility</p:attrName>
                                        </p:attrNameLst>
                                      </p:cBhvr>
                                      <p:to>
                                        <p:strVal val="visible"/>
                                      </p:to>
                                    </p:set>
                                    <p:animEffect transition="in" filter="fade">
                                      <p:cBhvr>
                                        <p:cTn id="31" dur="1000"/>
                                        <p:tgtEl>
                                          <p:spTgt spid="431"/>
                                        </p:tgtEl>
                                      </p:cBhvr>
                                    </p:animEffect>
                                  </p:childTnLst>
                                </p:cTn>
                              </p:par>
                              <p:par>
                                <p:cTn id="32" presetID="10" presetClass="entr" presetSubtype="0" fill="hold" nodeType="withEffect">
                                  <p:stCondLst>
                                    <p:cond delay="0"/>
                                  </p:stCondLst>
                                  <p:childTnLst>
                                    <p:set>
                                      <p:cBhvr>
                                        <p:cTn id="33" dur="1" fill="hold">
                                          <p:stCondLst>
                                            <p:cond delay="0"/>
                                          </p:stCondLst>
                                        </p:cTn>
                                        <p:tgtEl>
                                          <p:spTgt spid="432"/>
                                        </p:tgtEl>
                                        <p:attrNameLst>
                                          <p:attrName>style.visibility</p:attrName>
                                        </p:attrNameLst>
                                      </p:cBhvr>
                                      <p:to>
                                        <p:strVal val="visible"/>
                                      </p:to>
                                    </p:set>
                                    <p:animEffect transition="in" filter="fade">
                                      <p:cBhvr>
                                        <p:cTn id="34" dur="1000"/>
                                        <p:tgtEl>
                                          <p:spTgt spid="432"/>
                                        </p:tgtEl>
                                      </p:cBhvr>
                                    </p:animEffect>
                                  </p:childTnLst>
                                </p:cTn>
                              </p:par>
                            </p:childTnLst>
                          </p:cTn>
                        </p:par>
                        <p:par>
                          <p:cTn id="35" fill="hold">
                            <p:stCondLst>
                              <p:cond delay="7000"/>
                            </p:stCondLst>
                            <p:childTnLst>
                              <p:par>
                                <p:cTn id="36" presetID="2" presetClass="entr" presetSubtype="4" fill="hold" nodeType="afterEffect">
                                  <p:stCondLst>
                                    <p:cond delay="0"/>
                                  </p:stCondLst>
                                  <p:childTnLst>
                                    <p:set>
                                      <p:cBhvr>
                                        <p:cTn id="37" dur="1" fill="hold">
                                          <p:stCondLst>
                                            <p:cond delay="0"/>
                                          </p:stCondLst>
                                        </p:cTn>
                                        <p:tgtEl>
                                          <p:spTgt spid="455"/>
                                        </p:tgtEl>
                                        <p:attrNameLst>
                                          <p:attrName>style.visibility</p:attrName>
                                        </p:attrNameLst>
                                      </p:cBhvr>
                                      <p:to>
                                        <p:strVal val="visible"/>
                                      </p:to>
                                    </p:set>
                                    <p:anim calcmode="lin" valueType="num">
                                      <p:cBhvr additive="base">
                                        <p:cTn id="38" dur="1000"/>
                                        <p:tgtEl>
                                          <p:spTgt spid="455"/>
                                        </p:tgtEl>
                                        <p:attrNameLst>
                                          <p:attrName>ppt_y</p:attrName>
                                        </p:attrNameLst>
                                      </p:cBhvr>
                                      <p:tavLst>
                                        <p:tav tm="0">
                                          <p:val>
                                            <p:strVal val="#ppt_y+1"/>
                                          </p:val>
                                        </p:tav>
                                        <p:tav tm="100000">
                                          <p:val>
                                            <p:strVal val="#ppt_y"/>
                                          </p:val>
                                        </p:tav>
                                      </p:tavLst>
                                    </p:anim>
                                  </p:childTnLst>
                                </p:cTn>
                              </p:par>
                            </p:childTnLst>
                          </p:cTn>
                        </p:par>
                        <p:par>
                          <p:cTn id="39" fill="hold">
                            <p:stCondLst>
                              <p:cond delay="8000"/>
                            </p:stCondLst>
                            <p:childTnLst>
                              <p:par>
                                <p:cTn id="40" presetID="2" presetClass="entr" presetSubtype="2" fill="hold" nodeType="afterEffect">
                                  <p:stCondLst>
                                    <p:cond delay="0"/>
                                  </p:stCondLst>
                                  <p:childTnLst>
                                    <p:set>
                                      <p:cBhvr>
                                        <p:cTn id="41" dur="1" fill="hold">
                                          <p:stCondLst>
                                            <p:cond delay="0"/>
                                          </p:stCondLst>
                                        </p:cTn>
                                        <p:tgtEl>
                                          <p:spTgt spid="448"/>
                                        </p:tgtEl>
                                        <p:attrNameLst>
                                          <p:attrName>style.visibility</p:attrName>
                                        </p:attrNameLst>
                                      </p:cBhvr>
                                      <p:to>
                                        <p:strVal val="visible"/>
                                      </p:to>
                                    </p:set>
                                    <p:anim calcmode="lin" valueType="num">
                                      <p:cBhvr additive="base">
                                        <p:cTn id="42" dur="1000"/>
                                        <p:tgtEl>
                                          <p:spTgt spid="4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28"/>
          <p:cNvSpPr txBox="1">
            <a:spLocks noGrp="1"/>
          </p:cNvSpPr>
          <p:nvPr>
            <p:ph type="title"/>
          </p:nvPr>
        </p:nvSpPr>
        <p:spPr>
          <a:xfrm>
            <a:off x="311700" y="445025"/>
            <a:ext cx="8520600" cy="45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GB" sz="9600"/>
              <a:t>Backup slides</a:t>
            </a:r>
            <a:endParaRPr sz="9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29"/>
          <p:cNvSpPr/>
          <p:nvPr/>
        </p:nvSpPr>
        <p:spPr>
          <a:xfrm>
            <a:off x="4183975" y="8891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CISO</a:t>
            </a:r>
            <a:endParaRPr sz="800"/>
          </a:p>
        </p:txBody>
      </p:sp>
      <p:sp>
        <p:nvSpPr>
          <p:cNvPr id="505" name="Google Shape;505;p29"/>
          <p:cNvSpPr/>
          <p:nvPr/>
        </p:nvSpPr>
        <p:spPr>
          <a:xfrm>
            <a:off x="0" y="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IAM</a:t>
            </a:r>
            <a:endParaRPr sz="800"/>
          </a:p>
        </p:txBody>
      </p:sp>
      <p:sp>
        <p:nvSpPr>
          <p:cNvPr id="506" name="Google Shape;506;p29"/>
          <p:cNvSpPr/>
          <p:nvPr/>
        </p:nvSpPr>
        <p:spPr>
          <a:xfrm>
            <a:off x="0" y="3175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Vendor Risk Mgt</a:t>
            </a:r>
            <a:endParaRPr sz="800"/>
          </a:p>
        </p:txBody>
      </p:sp>
      <p:sp>
        <p:nvSpPr>
          <p:cNvPr id="507" name="Google Shape;507;p29"/>
          <p:cNvSpPr/>
          <p:nvPr/>
        </p:nvSpPr>
        <p:spPr>
          <a:xfrm>
            <a:off x="0" y="6350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Training</a:t>
            </a:r>
            <a:endParaRPr sz="800"/>
          </a:p>
        </p:txBody>
      </p:sp>
      <p:sp>
        <p:nvSpPr>
          <p:cNvPr id="508" name="Google Shape;508;p29"/>
          <p:cNvSpPr/>
          <p:nvPr/>
        </p:nvSpPr>
        <p:spPr>
          <a:xfrm>
            <a:off x="0" y="9525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Awareness</a:t>
            </a:r>
            <a:endParaRPr sz="800"/>
          </a:p>
        </p:txBody>
      </p:sp>
      <p:sp>
        <p:nvSpPr>
          <p:cNvPr id="509" name="Google Shape;509;p29"/>
          <p:cNvSpPr/>
          <p:nvPr/>
        </p:nvSpPr>
        <p:spPr>
          <a:xfrm>
            <a:off x="0" y="12700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Vulnerability Mgt</a:t>
            </a:r>
            <a:endParaRPr sz="800"/>
          </a:p>
        </p:txBody>
      </p:sp>
      <p:sp>
        <p:nvSpPr>
          <p:cNvPr id="510" name="Google Shape;510;p29"/>
          <p:cNvSpPr/>
          <p:nvPr/>
        </p:nvSpPr>
        <p:spPr>
          <a:xfrm>
            <a:off x="0" y="15875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Cyber Ops</a:t>
            </a:r>
            <a:endParaRPr sz="800"/>
          </a:p>
        </p:txBody>
      </p:sp>
      <p:sp>
        <p:nvSpPr>
          <p:cNvPr id="511" name="Google Shape;511;p29"/>
          <p:cNvSpPr/>
          <p:nvPr/>
        </p:nvSpPr>
        <p:spPr>
          <a:xfrm>
            <a:off x="0" y="19050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Governance</a:t>
            </a:r>
            <a:endParaRPr sz="800"/>
          </a:p>
        </p:txBody>
      </p:sp>
      <p:sp>
        <p:nvSpPr>
          <p:cNvPr id="512" name="Google Shape;512;p29"/>
          <p:cNvSpPr/>
          <p:nvPr/>
        </p:nvSpPr>
        <p:spPr>
          <a:xfrm>
            <a:off x="0" y="22225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Risk Mgt</a:t>
            </a:r>
            <a:endParaRPr sz="800"/>
          </a:p>
        </p:txBody>
      </p:sp>
      <p:sp>
        <p:nvSpPr>
          <p:cNvPr id="513" name="Google Shape;513;p29"/>
          <p:cNvSpPr/>
          <p:nvPr/>
        </p:nvSpPr>
        <p:spPr>
          <a:xfrm>
            <a:off x="0" y="25400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Compliance</a:t>
            </a:r>
            <a:endParaRPr sz="800"/>
          </a:p>
        </p:txBody>
      </p:sp>
      <p:sp>
        <p:nvSpPr>
          <p:cNvPr id="514" name="Google Shape;514;p29"/>
          <p:cNvSpPr/>
          <p:nvPr/>
        </p:nvSpPr>
        <p:spPr>
          <a:xfrm>
            <a:off x="0" y="28575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Architecture engineering</a:t>
            </a:r>
            <a:endParaRPr sz="800"/>
          </a:p>
        </p:txBody>
      </p:sp>
      <p:sp>
        <p:nvSpPr>
          <p:cNvPr id="515" name="Google Shape;515;p29"/>
          <p:cNvSpPr/>
          <p:nvPr/>
        </p:nvSpPr>
        <p:spPr>
          <a:xfrm>
            <a:off x="0" y="3175000"/>
            <a:ext cx="1524000" cy="254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Proactive Svc</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521" name="Google Shape;52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How do we start building architecture ? Answer: look at all the angles to approach the problems and solutions</a:t>
            </a:r>
            <a:endParaRPr/>
          </a:p>
          <a:p>
            <a:pPr marL="457200" lvl="0" indent="-342900" algn="l" rtl="0">
              <a:spcBef>
                <a:spcPts val="1200"/>
              </a:spcBef>
              <a:spcAft>
                <a:spcPts val="0"/>
              </a:spcAft>
              <a:buSzPts val="1800"/>
              <a:buAutoNum type="arabicParenR"/>
            </a:pPr>
            <a:r>
              <a:rPr lang="en-GB"/>
              <a:t>List the use-cases we want to address</a:t>
            </a:r>
            <a:endParaRPr/>
          </a:p>
          <a:p>
            <a:pPr marL="457200" lvl="0" indent="-342900" algn="l" rtl="0">
              <a:spcBef>
                <a:spcPts val="0"/>
              </a:spcBef>
              <a:spcAft>
                <a:spcPts val="0"/>
              </a:spcAft>
              <a:buSzPts val="1800"/>
              <a:buAutoNum type="arabicParenR"/>
            </a:pPr>
            <a:r>
              <a:rPr lang="en-GB"/>
              <a:t>List the desired outcomes, expectations, and justify why we want them. (motivations)</a:t>
            </a:r>
            <a:endParaRPr/>
          </a:p>
          <a:p>
            <a:pPr marL="457200" lvl="0" indent="-342900" algn="l" rtl="0">
              <a:spcBef>
                <a:spcPts val="0"/>
              </a:spcBef>
              <a:spcAft>
                <a:spcPts val="0"/>
              </a:spcAft>
              <a:buSzPts val="1800"/>
              <a:buAutoNum type="arabicParenR"/>
            </a:pPr>
            <a:r>
              <a:rPr lang="en-GB"/>
              <a:t>List all the most likely required building blocks</a:t>
            </a:r>
            <a:endParaRPr/>
          </a:p>
          <a:p>
            <a:pPr marL="457200" lvl="0" indent="-342900" algn="l" rtl="0">
              <a:spcBef>
                <a:spcPts val="0"/>
              </a:spcBef>
              <a:spcAft>
                <a:spcPts val="0"/>
              </a:spcAft>
              <a:buSzPts val="1800"/>
              <a:buAutoNum type="arabicParenR"/>
            </a:pPr>
            <a:r>
              <a:rPr lang="en-GB"/>
              <a:t>List the risks and potential threats that require to be addressed in the design</a:t>
            </a:r>
            <a:endParaRPr/>
          </a:p>
          <a:p>
            <a:pPr marL="0" lvl="0" indent="0" algn="l" rtl="0">
              <a:spcBef>
                <a:spcPts val="1200"/>
              </a:spcBef>
              <a:spcAft>
                <a:spcPts val="1200"/>
              </a:spcAft>
              <a:buNone/>
            </a:pPr>
            <a:r>
              <a:rPr lang="en-GB"/>
              <a: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31"/>
          <p:cNvSpPr txBox="1">
            <a:spLocks noGrp="1"/>
          </p:cNvSpPr>
          <p:nvPr>
            <p:ph type="title"/>
          </p:nvPr>
        </p:nvSpPr>
        <p:spPr>
          <a:xfrm>
            <a:off x="311700" y="445025"/>
            <a:ext cx="8520600" cy="1050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Identity &amp; Access Management (IAM) vs.</a:t>
            </a:r>
            <a:endParaRPr/>
          </a:p>
          <a:p>
            <a:pPr marL="0" lvl="0" indent="0" algn="l" rtl="0">
              <a:spcBef>
                <a:spcPts val="0"/>
              </a:spcBef>
              <a:spcAft>
                <a:spcPts val="0"/>
              </a:spcAft>
              <a:buNone/>
            </a:pPr>
            <a:r>
              <a:rPr lang="en-GB"/>
              <a:t>Federated Identity Management (FIM)</a:t>
            </a:r>
            <a:endParaRPr/>
          </a:p>
        </p:txBody>
      </p:sp>
      <p:sp>
        <p:nvSpPr>
          <p:cNvPr id="527" name="Google Shape;527;p31"/>
          <p:cNvSpPr txBox="1">
            <a:spLocks noGrp="1"/>
          </p:cNvSpPr>
          <p:nvPr>
            <p:ph type="body" idx="1"/>
          </p:nvPr>
        </p:nvSpPr>
        <p:spPr>
          <a:xfrm>
            <a:off x="311700" y="1604975"/>
            <a:ext cx="8520600" cy="296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531"/>
        <p:cNvGrpSpPr/>
        <p:nvPr/>
      </p:nvGrpSpPr>
      <p:grpSpPr>
        <a:xfrm>
          <a:off x="0" y="0"/>
          <a:ext cx="0" cy="0"/>
          <a:chOff x="0" y="0"/>
          <a:chExt cx="0" cy="0"/>
        </a:xfrm>
      </p:grpSpPr>
      <p:pic>
        <p:nvPicPr>
          <p:cNvPr id="532" name="Google Shape;532;p32"/>
          <p:cNvPicPr preferRelativeResize="0"/>
          <p:nvPr/>
        </p:nvPicPr>
        <p:blipFill>
          <a:blip r:embed="rId3">
            <a:alphaModFix/>
          </a:blip>
          <a:stretch>
            <a:fillRect/>
          </a:stretch>
        </p:blipFill>
        <p:spPr>
          <a:xfrm>
            <a:off x="0" y="0"/>
            <a:ext cx="1708826" cy="2138500"/>
          </a:xfrm>
          <a:prstGeom prst="rect">
            <a:avLst/>
          </a:prstGeom>
          <a:noFill/>
          <a:ln>
            <a:noFill/>
          </a:ln>
        </p:spPr>
      </p:pic>
      <p:grpSp>
        <p:nvGrpSpPr>
          <p:cNvPr id="533" name="Google Shape;533;p32"/>
          <p:cNvGrpSpPr/>
          <p:nvPr/>
        </p:nvGrpSpPr>
        <p:grpSpPr>
          <a:xfrm>
            <a:off x="-665762" y="2921366"/>
            <a:ext cx="4978950" cy="2077922"/>
            <a:chOff x="-1236162" y="373500"/>
            <a:chExt cx="4978950" cy="2077922"/>
          </a:xfrm>
        </p:grpSpPr>
        <p:pic>
          <p:nvPicPr>
            <p:cNvPr id="534" name="Google Shape;534;p32"/>
            <p:cNvPicPr preferRelativeResize="0"/>
            <p:nvPr/>
          </p:nvPicPr>
          <p:blipFill>
            <a:blip r:embed="rId4">
              <a:alphaModFix/>
            </a:blip>
            <a:stretch>
              <a:fillRect/>
            </a:stretch>
          </p:blipFill>
          <p:spPr>
            <a:xfrm>
              <a:off x="-1236162" y="373500"/>
              <a:ext cx="1660400" cy="2077922"/>
            </a:xfrm>
            <a:prstGeom prst="rect">
              <a:avLst/>
            </a:prstGeom>
            <a:noFill/>
            <a:ln>
              <a:noFill/>
            </a:ln>
          </p:spPr>
        </p:pic>
        <p:pic>
          <p:nvPicPr>
            <p:cNvPr id="535" name="Google Shape;535;p32"/>
            <p:cNvPicPr preferRelativeResize="0"/>
            <p:nvPr/>
          </p:nvPicPr>
          <p:blipFill>
            <a:blip r:embed="rId4">
              <a:alphaModFix/>
            </a:blip>
            <a:stretch>
              <a:fillRect/>
            </a:stretch>
          </p:blipFill>
          <p:spPr>
            <a:xfrm>
              <a:off x="423001" y="373500"/>
              <a:ext cx="1660400" cy="2077922"/>
            </a:xfrm>
            <a:prstGeom prst="rect">
              <a:avLst/>
            </a:prstGeom>
            <a:noFill/>
            <a:ln>
              <a:noFill/>
            </a:ln>
          </p:spPr>
        </p:pic>
        <p:pic>
          <p:nvPicPr>
            <p:cNvPr id="536" name="Google Shape;536;p32"/>
            <p:cNvPicPr preferRelativeResize="0"/>
            <p:nvPr/>
          </p:nvPicPr>
          <p:blipFill>
            <a:blip r:embed="rId5">
              <a:alphaModFix/>
            </a:blip>
            <a:stretch>
              <a:fillRect/>
            </a:stretch>
          </p:blipFill>
          <p:spPr>
            <a:xfrm>
              <a:off x="2082397" y="373513"/>
              <a:ext cx="1660391" cy="2077875"/>
            </a:xfrm>
            <a:prstGeom prst="rect">
              <a:avLst/>
            </a:prstGeom>
            <a:noFill/>
            <a:ln>
              <a:noFill/>
            </a:ln>
          </p:spPr>
        </p:pic>
      </p:grpSp>
      <p:sp>
        <p:nvSpPr>
          <p:cNvPr id="537" name="Google Shape;537;p32"/>
          <p:cNvSpPr txBox="1"/>
          <p:nvPr/>
        </p:nvSpPr>
        <p:spPr>
          <a:xfrm>
            <a:off x="-175354" y="4089075"/>
            <a:ext cx="12624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Awareness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&amp; Training</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
        <p:nvSpPr>
          <p:cNvPr id="538" name="Google Shape;538;p32"/>
          <p:cNvSpPr txBox="1"/>
          <p:nvPr/>
        </p:nvSpPr>
        <p:spPr>
          <a:xfrm>
            <a:off x="1471407" y="4089075"/>
            <a:ext cx="12624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Vendor Risk Management</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endParaRPr sz="1100" b="1">
              <a:solidFill>
                <a:schemeClr val="lt1"/>
              </a:solidFill>
              <a:latin typeface="Comfortaa"/>
              <a:ea typeface="Comfortaa"/>
              <a:cs typeface="Comfortaa"/>
              <a:sym typeface="Comfortaa"/>
            </a:endParaRPr>
          </a:p>
        </p:txBody>
      </p:sp>
      <p:sp>
        <p:nvSpPr>
          <p:cNvPr id="539" name="Google Shape;539;p32"/>
          <p:cNvSpPr txBox="1"/>
          <p:nvPr/>
        </p:nvSpPr>
        <p:spPr>
          <a:xfrm>
            <a:off x="3108727" y="4089075"/>
            <a:ext cx="12624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Identity</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&amp; Access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Management</a:t>
            </a:r>
            <a:endParaRPr sz="1100" b="1">
              <a:solidFill>
                <a:schemeClr val="lt1"/>
              </a:solidFill>
              <a:latin typeface="Comfortaa"/>
              <a:ea typeface="Comfortaa"/>
              <a:cs typeface="Comfortaa"/>
              <a:sym typeface="Comfortaa"/>
            </a:endParaRPr>
          </a:p>
        </p:txBody>
      </p:sp>
      <p:sp>
        <p:nvSpPr>
          <p:cNvPr id="540" name="Google Shape;540;p32"/>
          <p:cNvSpPr txBox="1"/>
          <p:nvPr/>
        </p:nvSpPr>
        <p:spPr>
          <a:xfrm>
            <a:off x="493177" y="1165250"/>
            <a:ext cx="1262400" cy="52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Identity</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&amp; Access Mgt</a:t>
            </a:r>
            <a:endParaRPr sz="1100" b="1">
              <a:solidFill>
                <a:schemeClr val="lt1"/>
              </a:solidFill>
              <a:latin typeface="Comfortaa"/>
              <a:ea typeface="Comfortaa"/>
              <a:cs typeface="Comfortaa"/>
              <a:sym typeface="Comfortaa"/>
            </a:endParaRPr>
          </a:p>
        </p:txBody>
      </p:sp>
      <p:sp>
        <p:nvSpPr>
          <p:cNvPr id="541" name="Google Shape;541;p32"/>
          <p:cNvSpPr/>
          <p:nvPr/>
        </p:nvSpPr>
        <p:spPr>
          <a:xfrm flipH="1">
            <a:off x="1941775" y="333775"/>
            <a:ext cx="4432500" cy="279600"/>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Logical Access Mgt (LAM)</a:t>
            </a:r>
            <a:endParaRPr sz="1000">
              <a:solidFill>
                <a:schemeClr val="lt1"/>
              </a:solidFill>
            </a:endParaRPr>
          </a:p>
        </p:txBody>
      </p:sp>
      <p:sp>
        <p:nvSpPr>
          <p:cNvPr id="542" name="Google Shape;542;p32"/>
          <p:cNvSpPr/>
          <p:nvPr/>
        </p:nvSpPr>
        <p:spPr>
          <a:xfrm flipH="1">
            <a:off x="1941825" y="664950"/>
            <a:ext cx="1054200" cy="692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Identity scoping</a:t>
            </a:r>
            <a:endParaRPr sz="1000">
              <a:solidFill>
                <a:schemeClr val="lt1"/>
              </a:solidFill>
            </a:endParaRPr>
          </a:p>
        </p:txBody>
      </p:sp>
      <p:sp>
        <p:nvSpPr>
          <p:cNvPr id="543" name="Google Shape;543;p32"/>
          <p:cNvSpPr/>
          <p:nvPr/>
        </p:nvSpPr>
        <p:spPr>
          <a:xfrm flipH="1">
            <a:off x="2994497" y="664950"/>
            <a:ext cx="1141800" cy="692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AuthN</a:t>
            </a:r>
            <a:endParaRPr sz="1000">
              <a:solidFill>
                <a:schemeClr val="lt1"/>
              </a:solidFill>
            </a:endParaRPr>
          </a:p>
        </p:txBody>
      </p:sp>
      <p:sp>
        <p:nvSpPr>
          <p:cNvPr id="544" name="Google Shape;544;p32"/>
          <p:cNvSpPr/>
          <p:nvPr/>
        </p:nvSpPr>
        <p:spPr>
          <a:xfrm flipH="1">
            <a:off x="4136297" y="664950"/>
            <a:ext cx="1054200" cy="692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AuthZ</a:t>
            </a:r>
            <a:endParaRPr sz="1000">
              <a:solidFill>
                <a:schemeClr val="lt1"/>
              </a:solidFill>
            </a:endParaRPr>
          </a:p>
        </p:txBody>
      </p:sp>
      <p:sp>
        <p:nvSpPr>
          <p:cNvPr id="545" name="Google Shape;545;p32"/>
          <p:cNvSpPr/>
          <p:nvPr/>
        </p:nvSpPr>
        <p:spPr>
          <a:xfrm flipH="1">
            <a:off x="5190375" y="664950"/>
            <a:ext cx="1179900" cy="692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Access</a:t>
            </a:r>
            <a:endParaRPr sz="1000">
              <a:solidFill>
                <a:schemeClr val="lt1"/>
              </a:solidFill>
            </a:endParaRPr>
          </a:p>
          <a:p>
            <a:pPr marL="0" lvl="0" indent="0" algn="ctr" rtl="0">
              <a:spcBef>
                <a:spcPts val="0"/>
              </a:spcBef>
              <a:spcAft>
                <a:spcPts val="0"/>
              </a:spcAft>
              <a:buNone/>
            </a:pPr>
            <a:r>
              <a:rPr lang="en-GB" sz="1000">
                <a:solidFill>
                  <a:schemeClr val="lt1"/>
                </a:solidFill>
              </a:rPr>
              <a:t>Principles &amp; Policies</a:t>
            </a:r>
            <a:endParaRPr sz="1000">
              <a:solidFill>
                <a:schemeClr val="lt1"/>
              </a:solidFill>
            </a:endParaRPr>
          </a:p>
        </p:txBody>
      </p:sp>
      <p:sp>
        <p:nvSpPr>
          <p:cNvPr id="546" name="Google Shape;546;p32"/>
          <p:cNvSpPr/>
          <p:nvPr/>
        </p:nvSpPr>
        <p:spPr>
          <a:xfrm flipH="1">
            <a:off x="6370500" y="333625"/>
            <a:ext cx="1569600" cy="1023900"/>
          </a:xfrm>
          <a:prstGeom prst="cube">
            <a:avLst>
              <a:gd name="adj" fmla="val 717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1"/>
                </a:solidFill>
              </a:rPr>
              <a:t>Privileged Access Mgt</a:t>
            </a:r>
            <a:endParaRPr sz="1000">
              <a:solidFill>
                <a:schemeClr val="lt1"/>
              </a:solidFill>
            </a:endParaRPr>
          </a:p>
          <a:p>
            <a:pPr marL="0" lvl="0" indent="0" algn="ctr" rtl="0">
              <a:spcBef>
                <a:spcPts val="0"/>
              </a:spcBef>
              <a:spcAft>
                <a:spcPts val="0"/>
              </a:spcAft>
              <a:buNone/>
            </a:pPr>
            <a:r>
              <a:rPr lang="en-GB" sz="1000">
                <a:solidFill>
                  <a:schemeClr val="lt1"/>
                </a:solidFill>
              </a:rPr>
              <a:t>(PAM)</a:t>
            </a:r>
            <a:endParaRPr sz="1000">
              <a:solidFill>
                <a:schemeClr val="lt1"/>
              </a:solidFill>
            </a:endParaRPr>
          </a:p>
        </p:txBody>
      </p:sp>
      <p:sp>
        <p:nvSpPr>
          <p:cNvPr id="547" name="Google Shape;547;p32"/>
          <p:cNvSpPr/>
          <p:nvPr/>
        </p:nvSpPr>
        <p:spPr>
          <a:xfrm flipH="1">
            <a:off x="7946975" y="333775"/>
            <a:ext cx="967200" cy="1023900"/>
          </a:xfrm>
          <a:prstGeom prst="cube">
            <a:avLst>
              <a:gd name="adj" fmla="val 6733"/>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1"/>
                </a:solidFill>
              </a:rPr>
              <a:t>Provisioning</a:t>
            </a:r>
            <a:endParaRPr sz="1000">
              <a:solidFill>
                <a:schemeClr val="lt1"/>
              </a:solidFill>
            </a:endParaRPr>
          </a:p>
        </p:txBody>
      </p:sp>
      <p:sp>
        <p:nvSpPr>
          <p:cNvPr id="548" name="Google Shape;548;p32"/>
          <p:cNvSpPr/>
          <p:nvPr/>
        </p:nvSpPr>
        <p:spPr>
          <a:xfrm flipH="1">
            <a:off x="1930425" y="1409375"/>
            <a:ext cx="4947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B2E</a:t>
            </a:r>
            <a:endParaRPr sz="1000">
              <a:solidFill>
                <a:schemeClr val="lt1"/>
              </a:solidFill>
            </a:endParaRPr>
          </a:p>
        </p:txBody>
      </p:sp>
      <p:sp>
        <p:nvSpPr>
          <p:cNvPr id="549" name="Google Shape;549;p32"/>
          <p:cNvSpPr/>
          <p:nvPr/>
        </p:nvSpPr>
        <p:spPr>
          <a:xfrm flipH="1">
            <a:off x="2425125" y="1409375"/>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B2B</a:t>
            </a:r>
            <a:endParaRPr sz="1000">
              <a:solidFill>
                <a:schemeClr val="lt1"/>
              </a:solidFill>
            </a:endParaRPr>
          </a:p>
        </p:txBody>
      </p:sp>
      <p:sp>
        <p:nvSpPr>
          <p:cNvPr id="550" name="Google Shape;550;p32"/>
          <p:cNvSpPr/>
          <p:nvPr/>
        </p:nvSpPr>
        <p:spPr>
          <a:xfrm flipH="1">
            <a:off x="2994497" y="1409375"/>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SAML</a:t>
            </a:r>
            <a:endParaRPr sz="1000">
              <a:solidFill>
                <a:schemeClr val="lt1"/>
              </a:solidFill>
            </a:endParaRPr>
          </a:p>
        </p:txBody>
      </p:sp>
      <p:sp>
        <p:nvSpPr>
          <p:cNvPr id="551" name="Google Shape;551;p32"/>
          <p:cNvSpPr/>
          <p:nvPr/>
        </p:nvSpPr>
        <p:spPr>
          <a:xfrm flipH="1">
            <a:off x="3562447" y="1407288"/>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SSO</a:t>
            </a:r>
            <a:endParaRPr sz="1000">
              <a:solidFill>
                <a:schemeClr val="lt1"/>
              </a:solidFill>
            </a:endParaRPr>
          </a:p>
        </p:txBody>
      </p:sp>
      <p:sp>
        <p:nvSpPr>
          <p:cNvPr id="552" name="Google Shape;552;p32"/>
          <p:cNvSpPr/>
          <p:nvPr/>
        </p:nvSpPr>
        <p:spPr>
          <a:xfrm flipH="1">
            <a:off x="4134776" y="1409375"/>
            <a:ext cx="10542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Coarse-grain</a:t>
            </a:r>
            <a:endParaRPr sz="1000">
              <a:solidFill>
                <a:schemeClr val="lt1"/>
              </a:solidFill>
            </a:endParaRPr>
          </a:p>
        </p:txBody>
      </p:sp>
      <p:sp>
        <p:nvSpPr>
          <p:cNvPr id="553" name="Google Shape;553;p32"/>
          <p:cNvSpPr/>
          <p:nvPr/>
        </p:nvSpPr>
        <p:spPr>
          <a:xfrm flipH="1">
            <a:off x="5188034" y="1418800"/>
            <a:ext cx="7530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Emergency</a:t>
            </a:r>
            <a:endParaRPr sz="1000">
              <a:solidFill>
                <a:schemeClr val="lt1"/>
              </a:solidFill>
            </a:endParaRPr>
          </a:p>
        </p:txBody>
      </p:sp>
      <p:sp>
        <p:nvSpPr>
          <p:cNvPr id="554" name="Google Shape;554;p32"/>
          <p:cNvSpPr/>
          <p:nvPr/>
        </p:nvSpPr>
        <p:spPr>
          <a:xfrm flipH="1">
            <a:off x="5946074" y="1418800"/>
            <a:ext cx="4242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SoD</a:t>
            </a:r>
            <a:endParaRPr sz="1000">
              <a:solidFill>
                <a:schemeClr val="lt1"/>
              </a:solidFill>
            </a:endParaRPr>
          </a:p>
        </p:txBody>
      </p:sp>
      <p:sp>
        <p:nvSpPr>
          <p:cNvPr id="555" name="Google Shape;555;p32"/>
          <p:cNvSpPr/>
          <p:nvPr/>
        </p:nvSpPr>
        <p:spPr>
          <a:xfrm flipH="1">
            <a:off x="6374275" y="1426950"/>
            <a:ext cx="3888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PSM</a:t>
            </a:r>
            <a:endParaRPr sz="1000">
              <a:solidFill>
                <a:schemeClr val="lt1"/>
              </a:solidFill>
            </a:endParaRPr>
          </a:p>
        </p:txBody>
      </p:sp>
      <p:sp>
        <p:nvSpPr>
          <p:cNvPr id="556" name="Google Shape;556;p32"/>
          <p:cNvSpPr/>
          <p:nvPr/>
        </p:nvSpPr>
        <p:spPr>
          <a:xfrm flipH="1">
            <a:off x="6767075" y="1425595"/>
            <a:ext cx="1179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Insider Threat Mgt</a:t>
            </a:r>
            <a:endParaRPr sz="1000">
              <a:solidFill>
                <a:schemeClr val="lt1"/>
              </a:solidFill>
            </a:endParaRPr>
          </a:p>
        </p:txBody>
      </p:sp>
      <p:sp>
        <p:nvSpPr>
          <p:cNvPr id="557" name="Google Shape;557;p32"/>
          <p:cNvSpPr/>
          <p:nvPr/>
        </p:nvSpPr>
        <p:spPr>
          <a:xfrm flipH="1">
            <a:off x="7940326" y="1421943"/>
            <a:ext cx="4893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JML</a:t>
            </a:r>
            <a:endParaRPr sz="1000">
              <a:solidFill>
                <a:schemeClr val="lt1"/>
              </a:solidFill>
            </a:endParaRPr>
          </a:p>
        </p:txBody>
      </p:sp>
      <p:sp>
        <p:nvSpPr>
          <p:cNvPr id="558" name="Google Shape;558;p32"/>
          <p:cNvSpPr/>
          <p:nvPr/>
        </p:nvSpPr>
        <p:spPr>
          <a:xfrm flipH="1">
            <a:off x="8424876" y="1421943"/>
            <a:ext cx="4893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JIT</a:t>
            </a:r>
            <a:endParaRPr sz="1000">
              <a:solidFill>
                <a:schemeClr val="lt1"/>
              </a:solidFill>
            </a:endParaRPr>
          </a:p>
        </p:txBody>
      </p:sp>
      <p:sp>
        <p:nvSpPr>
          <p:cNvPr id="559" name="Google Shape;559;p32"/>
          <p:cNvSpPr/>
          <p:nvPr/>
        </p:nvSpPr>
        <p:spPr>
          <a:xfrm flipH="1">
            <a:off x="2419725" y="1799800"/>
            <a:ext cx="576300" cy="338700"/>
          </a:xfrm>
          <a:prstGeom prst="cube">
            <a:avLst>
              <a:gd name="adj" fmla="val 23081"/>
            </a:avLst>
          </a:prstGeom>
          <a:solidFill>
            <a:srgbClr val="666666"/>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B2C</a:t>
            </a:r>
            <a:endParaRPr sz="1000">
              <a:solidFill>
                <a:schemeClr val="lt1"/>
              </a:solidFill>
            </a:endParaRPr>
          </a:p>
        </p:txBody>
      </p:sp>
      <p:sp>
        <p:nvSpPr>
          <p:cNvPr id="560" name="Google Shape;560;p32"/>
          <p:cNvSpPr/>
          <p:nvPr/>
        </p:nvSpPr>
        <p:spPr>
          <a:xfrm flipH="1">
            <a:off x="2996022" y="1795625"/>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OAuth</a:t>
            </a:r>
            <a:endParaRPr sz="1000">
              <a:solidFill>
                <a:schemeClr val="lt1"/>
              </a:solidFill>
            </a:endParaRPr>
          </a:p>
        </p:txBody>
      </p:sp>
      <p:sp>
        <p:nvSpPr>
          <p:cNvPr id="561" name="Google Shape;561;p32"/>
          <p:cNvSpPr/>
          <p:nvPr/>
        </p:nvSpPr>
        <p:spPr>
          <a:xfrm flipH="1">
            <a:off x="3565372" y="1794588"/>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MFA</a:t>
            </a:r>
            <a:endParaRPr sz="1000">
              <a:solidFill>
                <a:schemeClr val="lt1"/>
              </a:solidFill>
            </a:endParaRPr>
          </a:p>
        </p:txBody>
      </p:sp>
      <p:sp>
        <p:nvSpPr>
          <p:cNvPr id="562" name="Google Shape;562;p32"/>
          <p:cNvSpPr/>
          <p:nvPr/>
        </p:nvSpPr>
        <p:spPr>
          <a:xfrm flipH="1">
            <a:off x="4140164" y="1799800"/>
            <a:ext cx="10542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Fine-grain</a:t>
            </a:r>
            <a:endParaRPr sz="1000">
              <a:solidFill>
                <a:schemeClr val="lt1"/>
              </a:solidFill>
            </a:endParaRPr>
          </a:p>
        </p:txBody>
      </p:sp>
      <p:sp>
        <p:nvSpPr>
          <p:cNvPr id="563" name="Google Shape;563;p32"/>
          <p:cNvSpPr/>
          <p:nvPr/>
        </p:nvSpPr>
        <p:spPr>
          <a:xfrm flipH="1">
            <a:off x="5190375" y="1809225"/>
            <a:ext cx="1179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Least privilege</a:t>
            </a:r>
            <a:endParaRPr sz="1000">
              <a:solidFill>
                <a:schemeClr val="lt1"/>
              </a:solidFill>
            </a:endParaRPr>
          </a:p>
        </p:txBody>
      </p:sp>
      <p:sp>
        <p:nvSpPr>
          <p:cNvPr id="564" name="Google Shape;564;p32"/>
          <p:cNvSpPr/>
          <p:nvPr/>
        </p:nvSpPr>
        <p:spPr>
          <a:xfrm flipH="1">
            <a:off x="6375450" y="1799800"/>
            <a:ext cx="918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l" rtl="0">
              <a:spcBef>
                <a:spcPts val="0"/>
              </a:spcBef>
              <a:spcAft>
                <a:spcPts val="0"/>
              </a:spcAft>
              <a:buNone/>
            </a:pPr>
            <a:r>
              <a:rPr lang="en-GB" sz="1000">
                <a:solidFill>
                  <a:schemeClr val="lt1"/>
                </a:solidFill>
              </a:rPr>
              <a:t>Password Mgt</a:t>
            </a:r>
            <a:endParaRPr sz="1000">
              <a:solidFill>
                <a:schemeClr val="lt1"/>
              </a:solidFill>
            </a:endParaRPr>
          </a:p>
        </p:txBody>
      </p:sp>
      <p:sp>
        <p:nvSpPr>
          <p:cNvPr id="565" name="Google Shape;565;p32"/>
          <p:cNvSpPr/>
          <p:nvPr/>
        </p:nvSpPr>
        <p:spPr>
          <a:xfrm flipH="1">
            <a:off x="7286375" y="1794600"/>
            <a:ext cx="6606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Vault</a:t>
            </a:r>
            <a:endParaRPr sz="1000">
              <a:solidFill>
                <a:schemeClr val="lt1"/>
              </a:solidFill>
            </a:endParaRPr>
          </a:p>
        </p:txBody>
      </p:sp>
      <p:sp>
        <p:nvSpPr>
          <p:cNvPr id="566" name="Google Shape;566;p32"/>
          <p:cNvSpPr/>
          <p:nvPr/>
        </p:nvSpPr>
        <p:spPr>
          <a:xfrm flipH="1">
            <a:off x="2996022" y="2181875"/>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OIDC</a:t>
            </a:r>
            <a:endParaRPr sz="1000">
              <a:solidFill>
                <a:schemeClr val="lt1"/>
              </a:solidFill>
            </a:endParaRPr>
          </a:p>
        </p:txBody>
      </p:sp>
      <p:sp>
        <p:nvSpPr>
          <p:cNvPr id="567" name="Google Shape;567;p32"/>
          <p:cNvSpPr/>
          <p:nvPr/>
        </p:nvSpPr>
        <p:spPr>
          <a:xfrm flipH="1">
            <a:off x="3565372" y="2181875"/>
            <a:ext cx="5709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Digikey</a:t>
            </a:r>
            <a:endParaRPr sz="1000">
              <a:solidFill>
                <a:schemeClr val="lt1"/>
              </a:solidFill>
            </a:endParaRPr>
          </a:p>
        </p:txBody>
      </p:sp>
      <p:sp>
        <p:nvSpPr>
          <p:cNvPr id="568" name="Google Shape;568;p32"/>
          <p:cNvSpPr/>
          <p:nvPr/>
        </p:nvSpPr>
        <p:spPr>
          <a:xfrm flipH="1">
            <a:off x="5190375" y="2199650"/>
            <a:ext cx="1179900" cy="423600"/>
          </a:xfrm>
          <a:prstGeom prst="cube">
            <a:avLst>
              <a:gd name="adj" fmla="val 17393"/>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ACL, ABAC, RBAC, RAdAC</a:t>
            </a:r>
            <a:endParaRPr sz="1000">
              <a:solidFill>
                <a:schemeClr val="lt1"/>
              </a:solidFill>
            </a:endParaRPr>
          </a:p>
        </p:txBody>
      </p:sp>
      <p:sp>
        <p:nvSpPr>
          <p:cNvPr id="569" name="Google Shape;569;p32"/>
          <p:cNvSpPr/>
          <p:nvPr/>
        </p:nvSpPr>
        <p:spPr>
          <a:xfrm flipH="1">
            <a:off x="2446525" y="2168697"/>
            <a:ext cx="576300" cy="338700"/>
          </a:xfrm>
          <a:prstGeom prst="cube">
            <a:avLst>
              <a:gd name="adj" fmla="val 23081"/>
            </a:avLst>
          </a:prstGeom>
          <a:solidFill>
            <a:srgbClr val="666666"/>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B2B2C</a:t>
            </a:r>
            <a:endParaRPr sz="1000">
              <a:solidFill>
                <a:schemeClr val="lt1"/>
              </a:solidFill>
            </a:endParaRPr>
          </a:p>
        </p:txBody>
      </p:sp>
      <p:sp>
        <p:nvSpPr>
          <p:cNvPr id="570" name="Google Shape;570;p32"/>
          <p:cNvSpPr/>
          <p:nvPr/>
        </p:nvSpPr>
        <p:spPr>
          <a:xfrm flipH="1">
            <a:off x="1941825" y="2165375"/>
            <a:ext cx="494700" cy="338700"/>
          </a:xfrm>
          <a:prstGeom prst="cube">
            <a:avLst>
              <a:gd name="adj" fmla="val 23081"/>
            </a:avLst>
          </a:prstGeom>
          <a:solidFill>
            <a:srgbClr val="666666"/>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Citizen</a:t>
            </a:r>
            <a:endParaRPr sz="1000">
              <a:solidFill>
                <a:schemeClr val="lt1"/>
              </a:solidFill>
            </a:endParaRPr>
          </a:p>
        </p:txBody>
      </p:sp>
      <p:sp>
        <p:nvSpPr>
          <p:cNvPr id="571" name="Google Shape;571;p32"/>
          <p:cNvSpPr/>
          <p:nvPr/>
        </p:nvSpPr>
        <p:spPr>
          <a:xfrm flipH="1">
            <a:off x="1930425" y="1790375"/>
            <a:ext cx="494700" cy="3387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M2M</a:t>
            </a:r>
            <a:endParaRPr sz="10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1" fill="hold" nodeType="afterEffect">
                                  <p:stCondLst>
                                    <p:cond delay="0"/>
                                  </p:stCondLst>
                                  <p:childTnLst>
                                    <p:anim calcmode="lin" valueType="num">
                                      <p:cBhvr additive="base">
                                        <p:cTn id="6" dur="1000"/>
                                        <p:tgtEl>
                                          <p:spTgt spid="533"/>
                                        </p:tgtEl>
                                        <p:attrNameLst>
                                          <p:attrName>ppt_y</p:attrName>
                                        </p:attrNameLst>
                                      </p:cBhvr>
                                      <p:tavLst>
                                        <p:tav tm="0">
                                          <p:val>
                                            <p:strVal val="#ppt_y"/>
                                          </p:val>
                                        </p:tav>
                                        <p:tav tm="100000">
                                          <p:val>
                                            <p:strVal val="#ppt_y-1"/>
                                          </p:val>
                                        </p:tav>
                                      </p:tavLst>
                                    </p:anim>
                                    <p:set>
                                      <p:cBhvr>
                                        <p:cTn id="7" dur="1" fill="hold">
                                          <p:stCondLst>
                                            <p:cond delay="1000"/>
                                          </p:stCondLst>
                                        </p:cTn>
                                        <p:tgtEl>
                                          <p:spTgt spid="533"/>
                                        </p:tgtEl>
                                        <p:attrNameLst>
                                          <p:attrName>style.visibility</p:attrName>
                                        </p:attrNameLst>
                                      </p:cBhvr>
                                      <p:to>
                                        <p:strVal val="hidden"/>
                                      </p:to>
                                    </p:set>
                                  </p:childTnLst>
                                </p:cTn>
                              </p:par>
                              <p:par>
                                <p:cTn id="8" presetID="2" presetClass="exit" presetSubtype="1" fill="hold" nodeType="withEffect">
                                  <p:stCondLst>
                                    <p:cond delay="0"/>
                                  </p:stCondLst>
                                  <p:childTnLst>
                                    <p:anim calcmode="lin" valueType="num">
                                      <p:cBhvr additive="base">
                                        <p:cTn id="9" dur="1000"/>
                                        <p:tgtEl>
                                          <p:spTgt spid="537"/>
                                        </p:tgtEl>
                                        <p:attrNameLst>
                                          <p:attrName>ppt_y</p:attrName>
                                        </p:attrNameLst>
                                      </p:cBhvr>
                                      <p:tavLst>
                                        <p:tav tm="0">
                                          <p:val>
                                            <p:strVal val="#ppt_y"/>
                                          </p:val>
                                        </p:tav>
                                        <p:tav tm="100000">
                                          <p:val>
                                            <p:strVal val="#ppt_y-1"/>
                                          </p:val>
                                        </p:tav>
                                      </p:tavLst>
                                    </p:anim>
                                    <p:set>
                                      <p:cBhvr>
                                        <p:cTn id="10" dur="1" fill="hold">
                                          <p:stCondLst>
                                            <p:cond delay="1000"/>
                                          </p:stCondLst>
                                        </p:cTn>
                                        <p:tgtEl>
                                          <p:spTgt spid="537"/>
                                        </p:tgtEl>
                                        <p:attrNameLst>
                                          <p:attrName>style.visibility</p:attrName>
                                        </p:attrNameLst>
                                      </p:cBhvr>
                                      <p:to>
                                        <p:strVal val="hidden"/>
                                      </p:to>
                                    </p:set>
                                  </p:childTnLst>
                                </p:cTn>
                              </p:par>
                              <p:par>
                                <p:cTn id="11" presetID="2" presetClass="exit" presetSubtype="1" fill="hold" nodeType="withEffect">
                                  <p:stCondLst>
                                    <p:cond delay="0"/>
                                  </p:stCondLst>
                                  <p:childTnLst>
                                    <p:anim calcmode="lin" valueType="num">
                                      <p:cBhvr additive="base">
                                        <p:cTn id="12" dur="1000"/>
                                        <p:tgtEl>
                                          <p:spTgt spid="538"/>
                                        </p:tgtEl>
                                        <p:attrNameLst>
                                          <p:attrName>ppt_y</p:attrName>
                                        </p:attrNameLst>
                                      </p:cBhvr>
                                      <p:tavLst>
                                        <p:tav tm="0">
                                          <p:val>
                                            <p:strVal val="#ppt_y"/>
                                          </p:val>
                                        </p:tav>
                                        <p:tav tm="100000">
                                          <p:val>
                                            <p:strVal val="#ppt_y-1"/>
                                          </p:val>
                                        </p:tav>
                                      </p:tavLst>
                                    </p:anim>
                                    <p:set>
                                      <p:cBhvr>
                                        <p:cTn id="13" dur="1" fill="hold">
                                          <p:stCondLst>
                                            <p:cond delay="1000"/>
                                          </p:stCondLst>
                                        </p:cTn>
                                        <p:tgtEl>
                                          <p:spTgt spid="538"/>
                                        </p:tgtEl>
                                        <p:attrNameLst>
                                          <p:attrName>style.visibility</p:attrName>
                                        </p:attrNameLst>
                                      </p:cBhvr>
                                      <p:to>
                                        <p:strVal val="hidden"/>
                                      </p:to>
                                    </p:set>
                                  </p:childTnLst>
                                </p:cTn>
                              </p:par>
                              <p:par>
                                <p:cTn id="14" presetID="2" presetClass="exit" presetSubtype="1" fill="hold" nodeType="withEffect">
                                  <p:stCondLst>
                                    <p:cond delay="0"/>
                                  </p:stCondLst>
                                  <p:childTnLst>
                                    <p:anim calcmode="lin" valueType="num">
                                      <p:cBhvr additive="base">
                                        <p:cTn id="15" dur="1000"/>
                                        <p:tgtEl>
                                          <p:spTgt spid="539"/>
                                        </p:tgtEl>
                                        <p:attrNameLst>
                                          <p:attrName>ppt_y</p:attrName>
                                        </p:attrNameLst>
                                      </p:cBhvr>
                                      <p:tavLst>
                                        <p:tav tm="0">
                                          <p:val>
                                            <p:strVal val="#ppt_y"/>
                                          </p:val>
                                        </p:tav>
                                        <p:tav tm="100000">
                                          <p:val>
                                            <p:strVal val="#ppt_y-1"/>
                                          </p:val>
                                        </p:tav>
                                      </p:tavLst>
                                    </p:anim>
                                    <p:set>
                                      <p:cBhvr>
                                        <p:cTn id="16" dur="1" fill="hold">
                                          <p:stCondLst>
                                            <p:cond delay="1000"/>
                                          </p:stCondLst>
                                        </p:cTn>
                                        <p:tgtEl>
                                          <p:spTgt spid="539"/>
                                        </p:tgtEl>
                                        <p:attrNameLst>
                                          <p:attrName>style.visibility</p:attrName>
                                        </p:attrNameLst>
                                      </p:cBhvr>
                                      <p:to>
                                        <p:strVal val="hidden"/>
                                      </p:to>
                                    </p:set>
                                  </p:childTnLst>
                                </p:cTn>
                              </p:par>
                              <p:par>
                                <p:cTn id="17" presetID="2" presetClass="entr" presetSubtype="4" fill="hold" nodeType="withEffect">
                                  <p:stCondLst>
                                    <p:cond delay="0"/>
                                  </p:stCondLst>
                                  <p:childTnLst>
                                    <p:set>
                                      <p:cBhvr>
                                        <p:cTn id="18" dur="1" fill="hold">
                                          <p:stCondLst>
                                            <p:cond delay="0"/>
                                          </p:stCondLst>
                                        </p:cTn>
                                        <p:tgtEl>
                                          <p:spTgt spid="540"/>
                                        </p:tgtEl>
                                        <p:attrNameLst>
                                          <p:attrName>style.visibility</p:attrName>
                                        </p:attrNameLst>
                                      </p:cBhvr>
                                      <p:to>
                                        <p:strVal val="visible"/>
                                      </p:to>
                                    </p:set>
                                    <p:anim calcmode="lin" valueType="num">
                                      <p:cBhvr additive="base">
                                        <p:cTn id="19" dur="1000"/>
                                        <p:tgtEl>
                                          <p:spTgt spid="540"/>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32"/>
                                        </p:tgtEl>
                                        <p:attrNameLst>
                                          <p:attrName>style.visibility</p:attrName>
                                        </p:attrNameLst>
                                      </p:cBhvr>
                                      <p:to>
                                        <p:strVal val="visible"/>
                                      </p:to>
                                    </p:set>
                                    <p:anim calcmode="lin" valueType="num">
                                      <p:cBhvr additive="base">
                                        <p:cTn id="22" dur="1000"/>
                                        <p:tgtEl>
                                          <p:spTgt spid="5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2" name="Google Shape;62;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3" name="Google Shape;63;p14"/>
          <p:cNvSpPr txBox="1"/>
          <p:nvPr/>
        </p:nvSpPr>
        <p:spPr>
          <a:xfrm>
            <a:off x="3504550" y="1926650"/>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Firewalls</a:t>
            </a:r>
            <a:endParaRPr sz="1300">
              <a:solidFill>
                <a:schemeClr val="lt2"/>
              </a:solidFill>
            </a:endParaRPr>
          </a:p>
        </p:txBody>
      </p:sp>
      <p:sp>
        <p:nvSpPr>
          <p:cNvPr id="64" name="Google Shape;64;p14"/>
          <p:cNvSpPr txBox="1"/>
          <p:nvPr/>
        </p:nvSpPr>
        <p:spPr>
          <a:xfrm>
            <a:off x="4153500" y="1399054"/>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Decoys</a:t>
            </a:r>
            <a:endParaRPr sz="1300">
              <a:solidFill>
                <a:schemeClr val="lt2"/>
              </a:solidFill>
            </a:endParaRPr>
          </a:p>
        </p:txBody>
      </p:sp>
      <p:sp>
        <p:nvSpPr>
          <p:cNvPr id="65" name="Google Shape;65;p14"/>
          <p:cNvSpPr txBox="1"/>
          <p:nvPr/>
        </p:nvSpPr>
        <p:spPr>
          <a:xfrm>
            <a:off x="4105200" y="3147125"/>
            <a:ext cx="933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999999"/>
                </a:solidFill>
              </a:rPr>
              <a:t>Anti-</a:t>
            </a:r>
            <a:r>
              <a:rPr lang="en-GB" sz="1300">
                <a:solidFill>
                  <a:schemeClr val="lt2"/>
                </a:solidFill>
              </a:rPr>
              <a:t>fraud</a:t>
            </a:r>
            <a:endParaRPr sz="1300">
              <a:solidFill>
                <a:schemeClr val="lt2"/>
              </a:solidFill>
            </a:endParaRPr>
          </a:p>
        </p:txBody>
      </p:sp>
      <p:sp>
        <p:nvSpPr>
          <p:cNvPr id="66" name="Google Shape;66;p14"/>
          <p:cNvSpPr txBox="1"/>
          <p:nvPr/>
        </p:nvSpPr>
        <p:spPr>
          <a:xfrm>
            <a:off x="2932525" y="3208925"/>
            <a:ext cx="1068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rgbClr val="CCCCCC"/>
                </a:solidFill>
              </a:rPr>
              <a:t>Non-</a:t>
            </a:r>
            <a:r>
              <a:rPr lang="en-GB" sz="900">
                <a:solidFill>
                  <a:schemeClr val="lt1"/>
                </a:solidFill>
              </a:rPr>
              <a:t>repudiation</a:t>
            </a:r>
            <a:endParaRPr sz="900">
              <a:solidFill>
                <a:schemeClr val="lt1"/>
              </a:solidFill>
            </a:endParaRPr>
          </a:p>
        </p:txBody>
      </p:sp>
      <p:sp>
        <p:nvSpPr>
          <p:cNvPr id="67" name="Google Shape;67;p14"/>
          <p:cNvSpPr txBox="1"/>
          <p:nvPr/>
        </p:nvSpPr>
        <p:spPr>
          <a:xfrm>
            <a:off x="2253375" y="2571750"/>
            <a:ext cx="102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Identity &amp;</a:t>
            </a:r>
            <a:endParaRPr sz="1300">
              <a:solidFill>
                <a:schemeClr val="lt2"/>
              </a:solidFill>
            </a:endParaRPr>
          </a:p>
        </p:txBody>
      </p:sp>
      <p:sp>
        <p:nvSpPr>
          <p:cNvPr id="68" name="Google Shape;68;p14"/>
          <p:cNvSpPr txBox="1"/>
          <p:nvPr/>
        </p:nvSpPr>
        <p:spPr>
          <a:xfrm rot="-5400000">
            <a:off x="2630161" y="2209811"/>
            <a:ext cx="102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Access</a:t>
            </a:r>
            <a:endParaRPr sz="1300">
              <a:solidFill>
                <a:schemeClr val="lt2"/>
              </a:solidFill>
            </a:endParaRPr>
          </a:p>
        </p:txBody>
      </p:sp>
      <p:sp>
        <p:nvSpPr>
          <p:cNvPr id="69" name="Google Shape;69;p14"/>
          <p:cNvSpPr txBox="1"/>
          <p:nvPr/>
        </p:nvSpPr>
        <p:spPr>
          <a:xfrm>
            <a:off x="1861100" y="1478375"/>
            <a:ext cx="972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CCCCCC"/>
                </a:solidFill>
              </a:rPr>
              <a:t>Forensics</a:t>
            </a:r>
            <a:endParaRPr sz="1300">
              <a:solidFill>
                <a:srgbClr val="CCCCCC"/>
              </a:solidFill>
            </a:endParaRPr>
          </a:p>
        </p:txBody>
      </p:sp>
      <p:sp>
        <p:nvSpPr>
          <p:cNvPr id="70" name="Google Shape;70;p14"/>
          <p:cNvSpPr txBox="1"/>
          <p:nvPr/>
        </p:nvSpPr>
        <p:spPr>
          <a:xfrm>
            <a:off x="2361950" y="914168"/>
            <a:ext cx="138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rgbClr val="CCCCCC"/>
                </a:solidFill>
              </a:rPr>
              <a:t>Inter</a:t>
            </a:r>
            <a:r>
              <a:rPr lang="en-GB" sz="1000">
                <a:solidFill>
                  <a:schemeClr val="lt1"/>
                </a:solidFill>
              </a:rPr>
              <a:t>operability</a:t>
            </a:r>
            <a:endParaRPr sz="1000">
              <a:solidFill>
                <a:schemeClr val="lt1"/>
              </a:solidFill>
            </a:endParaRPr>
          </a:p>
        </p:txBody>
      </p:sp>
      <p:sp>
        <p:nvSpPr>
          <p:cNvPr id="71" name="Google Shape;71;p14"/>
          <p:cNvSpPr txBox="1"/>
          <p:nvPr/>
        </p:nvSpPr>
        <p:spPr>
          <a:xfrm>
            <a:off x="5718886" y="1088664"/>
            <a:ext cx="575400" cy="35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Keys</a:t>
            </a:r>
            <a:endParaRPr sz="1100">
              <a:solidFill>
                <a:schemeClr val="lt2"/>
              </a:solidFill>
            </a:endParaRPr>
          </a:p>
        </p:txBody>
      </p:sp>
      <p:sp>
        <p:nvSpPr>
          <p:cNvPr id="72" name="Google Shape;72;p14"/>
          <p:cNvSpPr txBox="1"/>
          <p:nvPr/>
        </p:nvSpPr>
        <p:spPr>
          <a:xfrm>
            <a:off x="5082389" y="2232889"/>
            <a:ext cx="837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lt2"/>
                </a:solidFill>
              </a:rPr>
              <a:t>SecOps</a:t>
            </a:r>
            <a:endParaRPr sz="1000">
              <a:solidFill>
                <a:schemeClr val="lt2"/>
              </a:solidFill>
            </a:endParaRPr>
          </a:p>
        </p:txBody>
      </p:sp>
      <p:sp>
        <p:nvSpPr>
          <p:cNvPr id="73" name="Google Shape;73;p14"/>
          <p:cNvSpPr txBox="1"/>
          <p:nvPr/>
        </p:nvSpPr>
        <p:spPr>
          <a:xfrm rot="-5400000">
            <a:off x="-111847" y="741050"/>
            <a:ext cx="767100" cy="369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2"/>
                </a:solidFill>
              </a:rPr>
              <a:t>Token</a:t>
            </a:r>
            <a:endParaRPr sz="1200">
              <a:solidFill>
                <a:schemeClr val="lt2"/>
              </a:solidFill>
            </a:endParaRPr>
          </a:p>
        </p:txBody>
      </p:sp>
      <p:sp>
        <p:nvSpPr>
          <p:cNvPr id="74" name="Google Shape;74;p14"/>
          <p:cNvSpPr txBox="1"/>
          <p:nvPr/>
        </p:nvSpPr>
        <p:spPr>
          <a:xfrm>
            <a:off x="4025" y="2040050"/>
            <a:ext cx="10689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Business</a:t>
            </a:r>
            <a:endParaRPr sz="1300">
              <a:solidFill>
                <a:schemeClr val="lt2"/>
              </a:solidFill>
            </a:endParaRPr>
          </a:p>
        </p:txBody>
      </p:sp>
      <p:sp>
        <p:nvSpPr>
          <p:cNvPr id="75" name="Google Shape;75;p14"/>
          <p:cNvSpPr txBox="1"/>
          <p:nvPr/>
        </p:nvSpPr>
        <p:spPr>
          <a:xfrm rot="-5400000">
            <a:off x="337308" y="1644014"/>
            <a:ext cx="10689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Continuity</a:t>
            </a:r>
            <a:endParaRPr sz="1300">
              <a:solidFill>
                <a:schemeClr val="lt2"/>
              </a:solidFill>
            </a:endParaRPr>
          </a:p>
        </p:txBody>
      </p:sp>
      <p:sp>
        <p:nvSpPr>
          <p:cNvPr id="76" name="Google Shape;76;p14"/>
          <p:cNvSpPr txBox="1"/>
          <p:nvPr/>
        </p:nvSpPr>
        <p:spPr>
          <a:xfrm>
            <a:off x="3061024" y="406100"/>
            <a:ext cx="702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rgbClr val="CCCCCC"/>
                </a:solidFill>
              </a:rPr>
              <a:t>Digi</a:t>
            </a:r>
            <a:r>
              <a:rPr lang="en-GB" sz="1100">
                <a:solidFill>
                  <a:schemeClr val="lt1"/>
                </a:solidFill>
              </a:rPr>
              <a:t>tal</a:t>
            </a:r>
            <a:endParaRPr sz="1100">
              <a:solidFill>
                <a:schemeClr val="lt1"/>
              </a:solidFill>
            </a:endParaRPr>
          </a:p>
        </p:txBody>
      </p:sp>
      <p:sp>
        <p:nvSpPr>
          <p:cNvPr id="77" name="Google Shape;77;p14"/>
          <p:cNvSpPr txBox="1"/>
          <p:nvPr/>
        </p:nvSpPr>
        <p:spPr>
          <a:xfrm rot="5400000">
            <a:off x="3214758" y="695903"/>
            <a:ext cx="93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Signatures</a:t>
            </a:r>
            <a:endParaRPr sz="1100">
              <a:solidFill>
                <a:schemeClr val="lt1"/>
              </a:solidFill>
            </a:endParaRPr>
          </a:p>
        </p:txBody>
      </p:sp>
      <p:sp>
        <p:nvSpPr>
          <p:cNvPr id="78" name="Google Shape;78;p14"/>
          <p:cNvSpPr txBox="1"/>
          <p:nvPr/>
        </p:nvSpPr>
        <p:spPr>
          <a:xfrm>
            <a:off x="1690375" y="3147125"/>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Dele</a:t>
            </a:r>
            <a:r>
              <a:rPr lang="en-GB" sz="1300">
                <a:solidFill>
                  <a:srgbClr val="CCCCCC"/>
                </a:solidFill>
              </a:rPr>
              <a:t>gation</a:t>
            </a:r>
            <a:endParaRPr sz="1300">
              <a:solidFill>
                <a:srgbClr val="CCCCCC"/>
              </a:solidFill>
            </a:endParaRPr>
          </a:p>
        </p:txBody>
      </p:sp>
      <p:sp>
        <p:nvSpPr>
          <p:cNvPr id="79" name="Google Shape;79;p14"/>
          <p:cNvSpPr txBox="1"/>
          <p:nvPr/>
        </p:nvSpPr>
        <p:spPr>
          <a:xfrm>
            <a:off x="1293050" y="2025050"/>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Archiving</a:t>
            </a:r>
            <a:endParaRPr sz="1300">
              <a:solidFill>
                <a:schemeClr val="lt1"/>
              </a:solidFill>
            </a:endParaRPr>
          </a:p>
        </p:txBody>
      </p:sp>
      <p:sp>
        <p:nvSpPr>
          <p:cNvPr id="80" name="Google Shape;80;p14"/>
          <p:cNvSpPr txBox="1"/>
          <p:nvPr/>
        </p:nvSpPr>
        <p:spPr>
          <a:xfrm>
            <a:off x="4153500" y="891075"/>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Privacy</a:t>
            </a:r>
            <a:endParaRPr sz="1300">
              <a:solidFill>
                <a:schemeClr val="lt2"/>
              </a:solidFill>
            </a:endParaRPr>
          </a:p>
        </p:txBody>
      </p:sp>
      <p:sp>
        <p:nvSpPr>
          <p:cNvPr id="81" name="Google Shape;81;p14"/>
          <p:cNvSpPr txBox="1"/>
          <p:nvPr/>
        </p:nvSpPr>
        <p:spPr>
          <a:xfrm>
            <a:off x="5762219" y="529275"/>
            <a:ext cx="10245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Key vaults</a:t>
            </a:r>
            <a:endParaRPr sz="1300">
              <a:solidFill>
                <a:schemeClr val="lt2"/>
              </a:solidFill>
            </a:endParaRPr>
          </a:p>
        </p:txBody>
      </p:sp>
      <p:sp>
        <p:nvSpPr>
          <p:cNvPr id="82" name="Google Shape;82;p14"/>
          <p:cNvSpPr txBox="1"/>
          <p:nvPr/>
        </p:nvSpPr>
        <p:spPr>
          <a:xfrm rot="5400000">
            <a:off x="5024532" y="1476585"/>
            <a:ext cx="75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Burde</a:t>
            </a:r>
            <a:r>
              <a:rPr lang="en-GB" sz="1300">
                <a:solidFill>
                  <a:schemeClr val="lt2"/>
                </a:solidFill>
              </a:rPr>
              <a:t>n </a:t>
            </a:r>
            <a:endParaRPr sz="1300">
              <a:solidFill>
                <a:schemeClr val="lt2"/>
              </a:solidFill>
            </a:endParaRPr>
          </a:p>
        </p:txBody>
      </p:sp>
      <p:sp>
        <p:nvSpPr>
          <p:cNvPr id="83" name="Google Shape;83;p14"/>
          <p:cNvSpPr txBox="1"/>
          <p:nvPr/>
        </p:nvSpPr>
        <p:spPr>
          <a:xfrm>
            <a:off x="5416375" y="1645325"/>
            <a:ext cx="1020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of </a:t>
            </a:r>
            <a:r>
              <a:rPr lang="en-GB" sz="1300">
                <a:solidFill>
                  <a:srgbClr val="B7B7B7"/>
                </a:solidFill>
              </a:rPr>
              <a:t>proof</a:t>
            </a:r>
            <a:endParaRPr sz="1300">
              <a:solidFill>
                <a:srgbClr val="B7B7B7"/>
              </a:solidFill>
            </a:endParaRPr>
          </a:p>
        </p:txBody>
      </p:sp>
      <p:sp>
        <p:nvSpPr>
          <p:cNvPr id="84" name="Google Shape;84;p14"/>
          <p:cNvSpPr txBox="1"/>
          <p:nvPr/>
        </p:nvSpPr>
        <p:spPr>
          <a:xfrm>
            <a:off x="3464911" y="1371488"/>
            <a:ext cx="489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SSI</a:t>
            </a:r>
            <a:endParaRPr sz="1300">
              <a:solidFill>
                <a:schemeClr val="lt2"/>
              </a:solidFill>
            </a:endParaRPr>
          </a:p>
        </p:txBody>
      </p:sp>
      <p:sp>
        <p:nvSpPr>
          <p:cNvPr id="85" name="Google Shape;85;p14"/>
          <p:cNvSpPr txBox="1"/>
          <p:nvPr/>
        </p:nvSpPr>
        <p:spPr>
          <a:xfrm>
            <a:off x="5302993" y="2818604"/>
            <a:ext cx="83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Vendor</a:t>
            </a:r>
            <a:endParaRPr sz="1100">
              <a:solidFill>
                <a:schemeClr val="lt2"/>
              </a:solidFill>
            </a:endParaRPr>
          </a:p>
        </p:txBody>
      </p:sp>
      <p:sp>
        <p:nvSpPr>
          <p:cNvPr id="86" name="Google Shape;86;p14"/>
          <p:cNvSpPr txBox="1"/>
          <p:nvPr/>
        </p:nvSpPr>
        <p:spPr>
          <a:xfrm rot="-5400000">
            <a:off x="5380068" y="2394750"/>
            <a:ext cx="1148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Management</a:t>
            </a:r>
            <a:endParaRPr sz="1100">
              <a:solidFill>
                <a:schemeClr val="lt2"/>
              </a:solidFill>
            </a:endParaRPr>
          </a:p>
        </p:txBody>
      </p:sp>
      <p:sp>
        <p:nvSpPr>
          <p:cNvPr id="87" name="Google Shape;87;p14"/>
          <p:cNvSpPr txBox="1"/>
          <p:nvPr/>
        </p:nvSpPr>
        <p:spPr>
          <a:xfrm>
            <a:off x="5142133" y="3335672"/>
            <a:ext cx="1675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Profile Management</a:t>
            </a:r>
            <a:endParaRPr sz="1300">
              <a:solidFill>
                <a:schemeClr val="lt1"/>
              </a:solidFill>
            </a:endParaRPr>
          </a:p>
        </p:txBody>
      </p:sp>
      <p:sp>
        <p:nvSpPr>
          <p:cNvPr id="88" name="Google Shape;88;p14"/>
          <p:cNvSpPr txBox="1"/>
          <p:nvPr/>
        </p:nvSpPr>
        <p:spPr>
          <a:xfrm>
            <a:off x="6460358" y="1736267"/>
            <a:ext cx="629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Policy</a:t>
            </a:r>
            <a:endParaRPr sz="1100">
              <a:solidFill>
                <a:schemeClr val="lt1"/>
              </a:solidFill>
            </a:endParaRPr>
          </a:p>
        </p:txBody>
      </p:sp>
      <p:sp>
        <p:nvSpPr>
          <p:cNvPr id="89" name="Google Shape;89;p14"/>
          <p:cNvSpPr txBox="1"/>
          <p:nvPr/>
        </p:nvSpPr>
        <p:spPr>
          <a:xfrm rot="-5400000">
            <a:off x="6471517" y="1310751"/>
            <a:ext cx="1154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Enforce</a:t>
            </a:r>
            <a:r>
              <a:rPr lang="en-GB" sz="1100">
                <a:solidFill>
                  <a:srgbClr val="CCCCCC"/>
                </a:solidFill>
              </a:rPr>
              <a:t>ment</a:t>
            </a:r>
            <a:endParaRPr sz="1100">
              <a:solidFill>
                <a:srgbClr val="CCCCCC"/>
              </a:solidFill>
            </a:endParaRPr>
          </a:p>
        </p:txBody>
      </p:sp>
      <p:sp>
        <p:nvSpPr>
          <p:cNvPr id="90" name="Google Shape;90;p14"/>
          <p:cNvSpPr txBox="1"/>
          <p:nvPr/>
        </p:nvSpPr>
        <p:spPr>
          <a:xfrm>
            <a:off x="406398" y="2597903"/>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KYC</a:t>
            </a:r>
            <a:endParaRPr sz="1300">
              <a:solidFill>
                <a:schemeClr val="lt2"/>
              </a:solidFill>
            </a:endParaRPr>
          </a:p>
        </p:txBody>
      </p:sp>
      <p:sp>
        <p:nvSpPr>
          <p:cNvPr id="91" name="Google Shape;91;p14"/>
          <p:cNvSpPr txBox="1"/>
          <p:nvPr/>
        </p:nvSpPr>
        <p:spPr>
          <a:xfrm>
            <a:off x="4489553" y="3720575"/>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AML</a:t>
            </a:r>
            <a:endParaRPr sz="1300">
              <a:solidFill>
                <a:schemeClr val="lt1"/>
              </a:solidFill>
            </a:endParaRPr>
          </a:p>
        </p:txBody>
      </p:sp>
      <p:sp>
        <p:nvSpPr>
          <p:cNvPr id="92" name="Google Shape;92;p14"/>
          <p:cNvSpPr txBox="1"/>
          <p:nvPr/>
        </p:nvSpPr>
        <p:spPr>
          <a:xfrm>
            <a:off x="6294278" y="2222289"/>
            <a:ext cx="1024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Regulatory</a:t>
            </a:r>
            <a:endParaRPr sz="1300">
              <a:solidFill>
                <a:schemeClr val="lt1"/>
              </a:solidFill>
            </a:endParaRPr>
          </a:p>
        </p:txBody>
      </p:sp>
      <p:sp>
        <p:nvSpPr>
          <p:cNvPr id="93" name="Google Shape;93;p14"/>
          <p:cNvSpPr txBox="1"/>
          <p:nvPr/>
        </p:nvSpPr>
        <p:spPr>
          <a:xfrm rot="5400000">
            <a:off x="6518050" y="2825832"/>
            <a:ext cx="1190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Compliance</a:t>
            </a:r>
            <a:endParaRPr sz="1300">
              <a:solidFill>
                <a:schemeClr val="lt1"/>
              </a:solidFill>
            </a:endParaRPr>
          </a:p>
        </p:txBody>
      </p:sp>
      <p:sp>
        <p:nvSpPr>
          <p:cNvPr id="94" name="Google Shape;94;p14"/>
          <p:cNvSpPr txBox="1"/>
          <p:nvPr/>
        </p:nvSpPr>
        <p:spPr>
          <a:xfrm>
            <a:off x="2248610" y="3709939"/>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Awareness</a:t>
            </a:r>
            <a:endParaRPr sz="1300">
              <a:solidFill>
                <a:schemeClr val="lt1"/>
              </a:solidFill>
            </a:endParaRPr>
          </a:p>
        </p:txBody>
      </p:sp>
      <p:sp>
        <p:nvSpPr>
          <p:cNvPr id="95" name="Google Shape;95;p14"/>
          <p:cNvSpPr txBox="1"/>
          <p:nvPr/>
        </p:nvSpPr>
        <p:spPr>
          <a:xfrm>
            <a:off x="2878035" y="4272764"/>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Threat</a:t>
            </a:r>
            <a:endParaRPr sz="1300">
              <a:solidFill>
                <a:schemeClr val="lt1"/>
              </a:solidFill>
            </a:endParaRPr>
          </a:p>
        </p:txBody>
      </p:sp>
      <p:sp>
        <p:nvSpPr>
          <p:cNvPr id="96" name="Google Shape;96;p14"/>
          <p:cNvSpPr txBox="1"/>
          <p:nvPr/>
        </p:nvSpPr>
        <p:spPr>
          <a:xfrm rot="-5400000">
            <a:off x="3030446" y="3879114"/>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Modellin</a:t>
            </a:r>
            <a:r>
              <a:rPr lang="en-GB" sz="1300">
                <a:solidFill>
                  <a:srgbClr val="CCCCCC"/>
                </a:solidFill>
              </a:rPr>
              <a:t>g</a:t>
            </a:r>
            <a:endParaRPr sz="1300">
              <a:solidFill>
                <a:srgbClr val="CCCCCC"/>
              </a:solidFill>
            </a:endParaRPr>
          </a:p>
        </p:txBody>
      </p:sp>
      <p:sp>
        <p:nvSpPr>
          <p:cNvPr id="97" name="Google Shape;97;p14"/>
          <p:cNvSpPr txBox="1"/>
          <p:nvPr/>
        </p:nvSpPr>
        <p:spPr>
          <a:xfrm>
            <a:off x="1124000" y="1001442"/>
            <a:ext cx="1386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rgbClr val="CCCCCC"/>
                </a:solidFill>
              </a:rPr>
              <a:t>Infor</a:t>
            </a:r>
            <a:r>
              <a:rPr lang="en-GB" sz="900">
                <a:solidFill>
                  <a:schemeClr val="lt2"/>
                </a:solidFill>
              </a:rPr>
              <a:t>mation Ass</a:t>
            </a:r>
            <a:r>
              <a:rPr lang="en-GB" sz="900">
                <a:solidFill>
                  <a:srgbClr val="CCCCCC"/>
                </a:solidFill>
              </a:rPr>
              <a:t>et</a:t>
            </a:r>
            <a:endParaRPr sz="900">
              <a:solidFill>
                <a:srgbClr val="CCCCCC"/>
              </a:solidFill>
            </a:endParaRPr>
          </a:p>
        </p:txBody>
      </p:sp>
      <p:sp>
        <p:nvSpPr>
          <p:cNvPr id="98" name="Google Shape;98;p14"/>
          <p:cNvSpPr txBox="1"/>
          <p:nvPr/>
        </p:nvSpPr>
        <p:spPr>
          <a:xfrm rot="-5400000">
            <a:off x="1565308" y="567827"/>
            <a:ext cx="899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Management</a:t>
            </a:r>
            <a:endParaRPr sz="800">
              <a:solidFill>
                <a:schemeClr val="lt1"/>
              </a:solidFill>
            </a:endParaRPr>
          </a:p>
        </p:txBody>
      </p:sp>
      <p:sp>
        <p:nvSpPr>
          <p:cNvPr id="99" name="Google Shape;99;p14"/>
          <p:cNvSpPr txBox="1"/>
          <p:nvPr/>
        </p:nvSpPr>
        <p:spPr>
          <a:xfrm>
            <a:off x="519050" y="3155750"/>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CCCCCC"/>
                </a:solidFill>
              </a:rPr>
              <a:t>Data</a:t>
            </a:r>
            <a:r>
              <a:rPr lang="en-GB" sz="1300">
                <a:solidFill>
                  <a:schemeClr val="lt2"/>
                </a:solidFill>
              </a:rPr>
              <a:t> loss</a:t>
            </a:r>
            <a:endParaRPr sz="1300">
              <a:solidFill>
                <a:schemeClr val="lt1"/>
              </a:solidFill>
            </a:endParaRPr>
          </a:p>
        </p:txBody>
      </p:sp>
      <p:sp>
        <p:nvSpPr>
          <p:cNvPr id="100" name="Google Shape;100;p14"/>
          <p:cNvSpPr txBox="1"/>
          <p:nvPr/>
        </p:nvSpPr>
        <p:spPr>
          <a:xfrm rot="-5400000">
            <a:off x="843614" y="2776997"/>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prevention</a:t>
            </a:r>
            <a:endParaRPr sz="1300">
              <a:solidFill>
                <a:schemeClr val="lt1"/>
              </a:solidFill>
            </a:endParaRPr>
          </a:p>
        </p:txBody>
      </p:sp>
      <p:sp>
        <p:nvSpPr>
          <p:cNvPr id="101" name="Google Shape;101;p14"/>
          <p:cNvSpPr txBox="1"/>
          <p:nvPr/>
        </p:nvSpPr>
        <p:spPr>
          <a:xfrm rot="-5400000">
            <a:off x="3562836" y="3879122"/>
            <a:ext cx="1068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Zero tru</a:t>
            </a:r>
            <a:r>
              <a:rPr lang="en-GB" sz="1300">
                <a:solidFill>
                  <a:srgbClr val="CCCCCC"/>
                </a:solidFill>
              </a:rPr>
              <a:t>st</a:t>
            </a:r>
            <a:endParaRPr sz="1300">
              <a:solidFill>
                <a:srgbClr val="CCCCCC"/>
              </a:solidFill>
            </a:endParaRPr>
          </a:p>
        </p:txBody>
      </p:sp>
      <p:sp>
        <p:nvSpPr>
          <p:cNvPr id="102" name="Google Shape;102;p14"/>
          <p:cNvSpPr txBox="1"/>
          <p:nvPr/>
        </p:nvSpPr>
        <p:spPr>
          <a:xfrm>
            <a:off x="1185625" y="4269200"/>
            <a:ext cx="837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rgbClr val="CCCCCC"/>
                </a:solidFill>
              </a:rPr>
              <a:t>Sec</a:t>
            </a:r>
            <a:r>
              <a:rPr lang="en-GB" sz="1100">
                <a:solidFill>
                  <a:schemeClr val="lt2"/>
                </a:solidFill>
              </a:rPr>
              <a:t>urity</a:t>
            </a:r>
            <a:endParaRPr sz="1100">
              <a:solidFill>
                <a:schemeClr val="lt2"/>
              </a:solidFill>
            </a:endParaRPr>
          </a:p>
        </p:txBody>
      </p:sp>
      <p:sp>
        <p:nvSpPr>
          <p:cNvPr id="103" name="Google Shape;103;p14"/>
          <p:cNvSpPr txBox="1"/>
          <p:nvPr/>
        </p:nvSpPr>
        <p:spPr>
          <a:xfrm rot="-5400000">
            <a:off x="1326375" y="3846648"/>
            <a:ext cx="1183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2"/>
                </a:solidFill>
              </a:rPr>
              <a:t>Framewor</a:t>
            </a:r>
            <a:r>
              <a:rPr lang="en-GB" sz="1200">
                <a:solidFill>
                  <a:srgbClr val="CCCCCC"/>
                </a:solidFill>
              </a:rPr>
              <a:t>ks</a:t>
            </a:r>
            <a:endParaRPr sz="1200">
              <a:solidFill>
                <a:srgbClr val="CCCCCC"/>
              </a:solidFill>
            </a:endParaRPr>
          </a:p>
        </p:txBody>
      </p:sp>
      <p:sp>
        <p:nvSpPr>
          <p:cNvPr id="104" name="Google Shape;104;p14"/>
          <p:cNvSpPr txBox="1"/>
          <p:nvPr/>
        </p:nvSpPr>
        <p:spPr>
          <a:xfrm>
            <a:off x="4938353" y="4294025"/>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PAM</a:t>
            </a:r>
            <a:endParaRPr sz="1300">
              <a:solidFill>
                <a:schemeClr val="lt1"/>
              </a:solidFill>
            </a:endParaRPr>
          </a:p>
        </p:txBody>
      </p:sp>
      <p:sp>
        <p:nvSpPr>
          <p:cNvPr id="105" name="Google Shape;105;p14"/>
          <p:cNvSpPr txBox="1"/>
          <p:nvPr/>
        </p:nvSpPr>
        <p:spPr>
          <a:xfrm rot="-5400000">
            <a:off x="5084611" y="3934700"/>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PSM</a:t>
            </a:r>
            <a:endParaRPr sz="1300">
              <a:solidFill>
                <a:schemeClr val="lt1"/>
              </a:solidFill>
            </a:endParaRPr>
          </a:p>
        </p:txBody>
      </p:sp>
      <p:sp>
        <p:nvSpPr>
          <p:cNvPr id="106" name="Google Shape;106;p14"/>
          <p:cNvSpPr txBox="1"/>
          <p:nvPr/>
        </p:nvSpPr>
        <p:spPr>
          <a:xfrm>
            <a:off x="5890924" y="4105475"/>
            <a:ext cx="76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CASB</a:t>
            </a:r>
            <a:endParaRPr sz="1300">
              <a:solidFill>
                <a:schemeClr val="lt1"/>
              </a:solidFill>
            </a:endParaRPr>
          </a:p>
        </p:txBody>
      </p:sp>
      <p:sp>
        <p:nvSpPr>
          <p:cNvPr id="107" name="Google Shape;107;p14"/>
          <p:cNvSpPr txBox="1"/>
          <p:nvPr/>
        </p:nvSpPr>
        <p:spPr>
          <a:xfrm>
            <a:off x="2763503" y="4759400"/>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CAE</a:t>
            </a:r>
            <a:endParaRPr sz="1300">
              <a:solidFill>
                <a:schemeClr val="lt1"/>
              </a:solidFill>
            </a:endParaRPr>
          </a:p>
        </p:txBody>
      </p:sp>
      <p:sp>
        <p:nvSpPr>
          <p:cNvPr id="108" name="Google Shape;108;p14"/>
          <p:cNvSpPr txBox="1"/>
          <p:nvPr/>
        </p:nvSpPr>
        <p:spPr>
          <a:xfrm>
            <a:off x="3552178" y="4774850"/>
            <a:ext cx="138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Endpoint </a:t>
            </a:r>
            <a:r>
              <a:rPr lang="en-GB" sz="1100">
                <a:solidFill>
                  <a:srgbClr val="CCCCCC"/>
                </a:solidFill>
              </a:rPr>
              <a:t>Security</a:t>
            </a:r>
            <a:endParaRPr sz="1100">
              <a:solidFill>
                <a:srgbClr val="CCCCCC"/>
              </a:solidFill>
            </a:endParaRPr>
          </a:p>
        </p:txBody>
      </p:sp>
      <p:sp>
        <p:nvSpPr>
          <p:cNvPr id="109" name="Google Shape;109;p14"/>
          <p:cNvSpPr txBox="1"/>
          <p:nvPr/>
        </p:nvSpPr>
        <p:spPr>
          <a:xfrm>
            <a:off x="4858415" y="4759400"/>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CCCCCC"/>
                </a:solidFill>
              </a:rPr>
              <a:t>SoC</a:t>
            </a:r>
            <a:endParaRPr sz="1300">
              <a:solidFill>
                <a:srgbClr val="CCCCCC"/>
              </a:solidFill>
            </a:endParaRPr>
          </a:p>
        </p:txBody>
      </p:sp>
      <p:sp>
        <p:nvSpPr>
          <p:cNvPr id="110" name="Google Shape;110;p14"/>
          <p:cNvSpPr txBox="1"/>
          <p:nvPr/>
        </p:nvSpPr>
        <p:spPr>
          <a:xfrm>
            <a:off x="5433828" y="4774850"/>
            <a:ext cx="138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Certificates</a:t>
            </a:r>
            <a:endParaRPr sz="1100">
              <a:solidFill>
                <a:srgbClr val="CCCCCC"/>
              </a:solidFill>
            </a:endParaRPr>
          </a:p>
        </p:txBody>
      </p:sp>
      <p:sp>
        <p:nvSpPr>
          <p:cNvPr id="111" name="Google Shape;111;p14"/>
          <p:cNvSpPr txBox="1"/>
          <p:nvPr/>
        </p:nvSpPr>
        <p:spPr>
          <a:xfrm>
            <a:off x="6871874" y="4179400"/>
            <a:ext cx="76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RPA</a:t>
            </a:r>
            <a:endParaRPr sz="1300">
              <a:solidFill>
                <a:schemeClr val="lt1"/>
              </a:solidFill>
            </a:endParaRPr>
          </a:p>
        </p:txBody>
      </p:sp>
      <p:sp>
        <p:nvSpPr>
          <p:cNvPr id="112" name="Google Shape;112;p14"/>
          <p:cNvSpPr txBox="1"/>
          <p:nvPr/>
        </p:nvSpPr>
        <p:spPr>
          <a:xfrm>
            <a:off x="3406136" y="-42582"/>
            <a:ext cx="9723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Hardware</a:t>
            </a:r>
            <a:endParaRPr sz="1300">
              <a:solidFill>
                <a:schemeClr val="lt2"/>
              </a:solidFill>
            </a:endParaRPr>
          </a:p>
        </p:txBody>
      </p:sp>
      <p:sp>
        <p:nvSpPr>
          <p:cNvPr id="113" name="Google Shape;113;p14"/>
          <p:cNvSpPr txBox="1"/>
          <p:nvPr/>
        </p:nvSpPr>
        <p:spPr>
          <a:xfrm rot="5400000">
            <a:off x="3809350" y="311136"/>
            <a:ext cx="9723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Tokens</a:t>
            </a:r>
            <a:endParaRPr sz="1300">
              <a:solidFill>
                <a:schemeClr val="lt2"/>
              </a:solidFill>
            </a:endParaRPr>
          </a:p>
        </p:txBody>
      </p:sp>
      <p:sp>
        <p:nvSpPr>
          <p:cNvPr id="114" name="Google Shape;114;p14"/>
          <p:cNvSpPr txBox="1"/>
          <p:nvPr/>
        </p:nvSpPr>
        <p:spPr>
          <a:xfrm>
            <a:off x="2907039" y="-28378"/>
            <a:ext cx="575400" cy="369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2"/>
                </a:solidFill>
              </a:rPr>
              <a:t>PKI</a:t>
            </a:r>
            <a:endParaRPr sz="1200">
              <a:solidFill>
                <a:schemeClr val="lt2"/>
              </a:solidFill>
            </a:endParaRPr>
          </a:p>
        </p:txBody>
      </p:sp>
      <p:sp>
        <p:nvSpPr>
          <p:cNvPr id="115" name="Google Shape;115;p14"/>
          <p:cNvSpPr txBox="1"/>
          <p:nvPr/>
        </p:nvSpPr>
        <p:spPr>
          <a:xfrm rot="-5400000">
            <a:off x="1161271" y="247707"/>
            <a:ext cx="517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Risk</a:t>
            </a:r>
            <a:endParaRPr sz="1300">
              <a:solidFill>
                <a:schemeClr val="lt2"/>
              </a:solidFill>
            </a:endParaRPr>
          </a:p>
        </p:txBody>
      </p:sp>
      <p:sp>
        <p:nvSpPr>
          <p:cNvPr id="116" name="Google Shape;116;p14"/>
          <p:cNvSpPr txBox="1"/>
          <p:nvPr/>
        </p:nvSpPr>
        <p:spPr>
          <a:xfrm>
            <a:off x="1285367" y="-2454"/>
            <a:ext cx="933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CCCCCC"/>
                </a:solidFill>
              </a:rPr>
              <a:t>R</a:t>
            </a:r>
            <a:r>
              <a:rPr lang="en-GB" sz="1300">
                <a:solidFill>
                  <a:schemeClr val="lt2"/>
                </a:solidFill>
              </a:rPr>
              <a:t>egister</a:t>
            </a:r>
            <a:endParaRPr sz="1300">
              <a:solidFill>
                <a:schemeClr val="lt2"/>
              </a:solidFill>
            </a:endParaRPr>
          </a:p>
        </p:txBody>
      </p:sp>
      <p:sp>
        <p:nvSpPr>
          <p:cNvPr id="117" name="Google Shape;117;p14"/>
          <p:cNvSpPr txBox="1"/>
          <p:nvPr/>
        </p:nvSpPr>
        <p:spPr>
          <a:xfrm>
            <a:off x="2325363" y="-1667"/>
            <a:ext cx="5754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lt2"/>
                </a:solidFill>
              </a:rPr>
              <a:t>CMD</a:t>
            </a:r>
            <a:r>
              <a:rPr lang="en-GB" sz="900">
                <a:solidFill>
                  <a:srgbClr val="CCCCCC"/>
                </a:solidFill>
              </a:rPr>
              <a:t>B</a:t>
            </a:r>
            <a:endParaRPr sz="900">
              <a:solidFill>
                <a:srgbClr val="CCCCCC"/>
              </a:solidFill>
            </a:endParaRPr>
          </a:p>
        </p:txBody>
      </p:sp>
      <p:sp>
        <p:nvSpPr>
          <p:cNvPr id="118" name="Google Shape;118;p14"/>
          <p:cNvSpPr txBox="1"/>
          <p:nvPr/>
        </p:nvSpPr>
        <p:spPr>
          <a:xfrm>
            <a:off x="6972964" y="3558100"/>
            <a:ext cx="767100"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lt2"/>
                </a:solidFill>
              </a:rPr>
              <a:t>Maturity</a:t>
            </a:r>
            <a:endParaRPr sz="1200" dirty="0">
              <a:solidFill>
                <a:schemeClr val="lt1"/>
              </a:solidFill>
            </a:endParaRPr>
          </a:p>
        </p:txBody>
      </p:sp>
      <p:sp>
        <p:nvSpPr>
          <p:cNvPr id="119" name="Google Shape;119;p14"/>
          <p:cNvSpPr txBox="1"/>
          <p:nvPr/>
        </p:nvSpPr>
        <p:spPr>
          <a:xfrm rot="-5400000">
            <a:off x="7217779" y="3149046"/>
            <a:ext cx="76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Model</a:t>
            </a:r>
            <a:endParaRPr sz="1300">
              <a:solidFill>
                <a:schemeClr val="lt1"/>
              </a:solidFill>
            </a:endParaRPr>
          </a:p>
        </p:txBody>
      </p:sp>
      <p:sp>
        <p:nvSpPr>
          <p:cNvPr id="120" name="Google Shape;120;p14"/>
          <p:cNvSpPr txBox="1"/>
          <p:nvPr/>
        </p:nvSpPr>
        <p:spPr>
          <a:xfrm>
            <a:off x="5690236" y="68013"/>
            <a:ext cx="4893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900">
                <a:solidFill>
                  <a:schemeClr val="lt2"/>
                </a:solidFill>
              </a:rPr>
              <a:t>SASE</a:t>
            </a:r>
            <a:endParaRPr sz="900">
              <a:solidFill>
                <a:schemeClr val="lt2"/>
              </a:solidFill>
            </a:endParaRPr>
          </a:p>
        </p:txBody>
      </p:sp>
      <p:sp>
        <p:nvSpPr>
          <p:cNvPr id="121" name="Google Shape;121;p14"/>
          <p:cNvSpPr txBox="1"/>
          <p:nvPr/>
        </p:nvSpPr>
        <p:spPr>
          <a:xfrm>
            <a:off x="4713803" y="-86461"/>
            <a:ext cx="102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GB" sz="1100">
                <a:solidFill>
                  <a:schemeClr val="lt2"/>
                </a:solidFill>
              </a:rPr>
              <a:t>Disaster</a:t>
            </a:r>
            <a:endParaRPr sz="1100">
              <a:solidFill>
                <a:schemeClr val="lt1"/>
              </a:solidFill>
            </a:endParaRPr>
          </a:p>
        </p:txBody>
      </p:sp>
      <p:sp>
        <p:nvSpPr>
          <p:cNvPr id="122" name="Google Shape;122;p14"/>
          <p:cNvSpPr txBox="1"/>
          <p:nvPr/>
        </p:nvSpPr>
        <p:spPr>
          <a:xfrm rot="5400000">
            <a:off x="4860726" y="440439"/>
            <a:ext cx="102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Recovery</a:t>
            </a:r>
            <a:endParaRPr sz="1100">
              <a:solidFill>
                <a:schemeClr val="lt1"/>
              </a:solidFill>
            </a:endParaRPr>
          </a:p>
        </p:txBody>
      </p:sp>
      <p:sp>
        <p:nvSpPr>
          <p:cNvPr id="123" name="Google Shape;123;p14"/>
          <p:cNvSpPr txBox="1"/>
          <p:nvPr/>
        </p:nvSpPr>
        <p:spPr>
          <a:xfrm>
            <a:off x="6363367" y="52564"/>
            <a:ext cx="102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Security</a:t>
            </a:r>
            <a:endParaRPr sz="1100">
              <a:solidFill>
                <a:schemeClr val="lt1"/>
              </a:solidFill>
            </a:endParaRPr>
          </a:p>
        </p:txBody>
      </p:sp>
      <p:sp>
        <p:nvSpPr>
          <p:cNvPr id="124" name="Google Shape;124;p14"/>
          <p:cNvSpPr txBox="1"/>
          <p:nvPr/>
        </p:nvSpPr>
        <p:spPr>
          <a:xfrm rot="5400000">
            <a:off x="6552153" y="440961"/>
            <a:ext cx="1024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Architecture</a:t>
            </a:r>
            <a:endParaRPr sz="1100">
              <a:solidFill>
                <a:schemeClr val="lt1"/>
              </a:solidFill>
            </a:endParaRPr>
          </a:p>
        </p:txBody>
      </p:sp>
      <p:sp>
        <p:nvSpPr>
          <p:cNvPr id="125" name="Google Shape;125;p14"/>
          <p:cNvSpPr txBox="1"/>
          <p:nvPr/>
        </p:nvSpPr>
        <p:spPr>
          <a:xfrm>
            <a:off x="7473794" y="1442675"/>
            <a:ext cx="1024500" cy="585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D9D9D9"/>
                </a:solidFill>
              </a:rPr>
              <a:t>Security</a:t>
            </a:r>
            <a:endParaRPr sz="1300">
              <a:solidFill>
                <a:srgbClr val="D9D9D9"/>
              </a:solidFill>
            </a:endParaRPr>
          </a:p>
          <a:p>
            <a:pPr marL="0" lvl="0" indent="0" algn="l" rtl="0">
              <a:spcBef>
                <a:spcPts val="0"/>
              </a:spcBef>
              <a:spcAft>
                <a:spcPts val="0"/>
              </a:spcAft>
              <a:buNone/>
            </a:pPr>
            <a:r>
              <a:rPr lang="en-GB" sz="1300">
                <a:solidFill>
                  <a:schemeClr val="lt2"/>
                </a:solidFill>
              </a:rPr>
              <a:t>SDK</a:t>
            </a:r>
            <a:endParaRPr sz="1300">
              <a:solidFill>
                <a:schemeClr val="lt2"/>
              </a:solidFill>
            </a:endParaRPr>
          </a:p>
        </p:txBody>
      </p:sp>
      <p:sp>
        <p:nvSpPr>
          <p:cNvPr id="126" name="Google Shape;126;p14"/>
          <p:cNvSpPr txBox="1"/>
          <p:nvPr/>
        </p:nvSpPr>
        <p:spPr>
          <a:xfrm>
            <a:off x="6522639" y="4783264"/>
            <a:ext cx="1386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Con</a:t>
            </a:r>
            <a:r>
              <a:rPr lang="en-GB" sz="1100">
                <a:solidFill>
                  <a:srgbClr val="CCCCCC"/>
                </a:solidFill>
              </a:rPr>
              <a:t>trols</a:t>
            </a:r>
            <a:endParaRPr sz="1100">
              <a:solidFill>
                <a:srgbClr val="CCCCCC"/>
              </a:solidFill>
            </a:endParaRPr>
          </a:p>
        </p:txBody>
      </p:sp>
      <p:sp>
        <p:nvSpPr>
          <p:cNvPr id="127" name="Google Shape;127;p14"/>
          <p:cNvSpPr txBox="1"/>
          <p:nvPr/>
        </p:nvSpPr>
        <p:spPr>
          <a:xfrm>
            <a:off x="7509944" y="4170688"/>
            <a:ext cx="10245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Liveliness</a:t>
            </a:r>
            <a:endParaRPr sz="1300">
              <a:solidFill>
                <a:schemeClr val="lt2"/>
              </a:solidFill>
            </a:endParaRPr>
          </a:p>
        </p:txBody>
      </p:sp>
      <p:sp>
        <p:nvSpPr>
          <p:cNvPr id="128" name="Google Shape;128;p14"/>
          <p:cNvSpPr txBox="1"/>
          <p:nvPr/>
        </p:nvSpPr>
        <p:spPr>
          <a:xfrm rot="-5400000">
            <a:off x="7758723" y="3655475"/>
            <a:ext cx="10245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check</a:t>
            </a:r>
            <a:endParaRPr sz="1300">
              <a:solidFill>
                <a:schemeClr val="lt2"/>
              </a:solidFill>
            </a:endParaRPr>
          </a:p>
        </p:txBody>
      </p:sp>
      <p:sp>
        <p:nvSpPr>
          <p:cNvPr id="129" name="Google Shape;129;p14"/>
          <p:cNvSpPr txBox="1"/>
          <p:nvPr/>
        </p:nvSpPr>
        <p:spPr>
          <a:xfrm>
            <a:off x="7465093" y="803678"/>
            <a:ext cx="575400" cy="52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rgbClr val="CCCCCC"/>
                </a:solidFill>
              </a:rPr>
              <a:t>IoT</a:t>
            </a:r>
            <a:endParaRPr sz="1100">
              <a:solidFill>
                <a:srgbClr val="CCCCCC"/>
              </a:solidFill>
            </a:endParaRPr>
          </a:p>
          <a:p>
            <a:pPr marL="0" lvl="0" indent="0" algn="l" rtl="0">
              <a:spcBef>
                <a:spcPts val="0"/>
              </a:spcBef>
              <a:spcAft>
                <a:spcPts val="0"/>
              </a:spcAft>
              <a:buNone/>
            </a:pPr>
            <a:r>
              <a:rPr lang="en-GB" sz="1100">
                <a:solidFill>
                  <a:schemeClr val="lt1"/>
                </a:solidFill>
              </a:rPr>
              <a:t>sec</a:t>
            </a:r>
            <a:endParaRPr sz="1100">
              <a:solidFill>
                <a:schemeClr val="lt1"/>
              </a:solidFill>
            </a:endParaRPr>
          </a:p>
        </p:txBody>
      </p:sp>
      <p:sp>
        <p:nvSpPr>
          <p:cNvPr id="130" name="Google Shape;130;p14"/>
          <p:cNvSpPr txBox="1"/>
          <p:nvPr/>
        </p:nvSpPr>
        <p:spPr>
          <a:xfrm>
            <a:off x="1861099" y="4759400"/>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rgbClr val="CCCCCC"/>
                </a:solidFill>
              </a:rPr>
              <a:t>Auditing</a:t>
            </a:r>
            <a:endParaRPr sz="1300">
              <a:solidFill>
                <a:srgbClr val="CCCCCC"/>
              </a:solidFill>
            </a:endParaRPr>
          </a:p>
        </p:txBody>
      </p:sp>
      <p:sp>
        <p:nvSpPr>
          <p:cNvPr id="131" name="Google Shape;131;p14"/>
          <p:cNvSpPr txBox="1"/>
          <p:nvPr/>
        </p:nvSpPr>
        <p:spPr>
          <a:xfrm>
            <a:off x="7464350" y="2227736"/>
            <a:ext cx="575400" cy="35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AI</a:t>
            </a:r>
            <a:endParaRPr sz="1100">
              <a:solidFill>
                <a:schemeClr val="lt2"/>
              </a:solidFill>
            </a:endParaRPr>
          </a:p>
        </p:txBody>
      </p:sp>
      <p:sp>
        <p:nvSpPr>
          <p:cNvPr id="132" name="Google Shape;132;p14"/>
          <p:cNvSpPr txBox="1"/>
          <p:nvPr/>
        </p:nvSpPr>
        <p:spPr>
          <a:xfrm>
            <a:off x="47775" y="4271450"/>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Bench</a:t>
            </a:r>
            <a:endParaRPr sz="1300">
              <a:solidFill>
                <a:schemeClr val="lt2"/>
              </a:solidFill>
            </a:endParaRPr>
          </a:p>
        </p:txBody>
      </p:sp>
      <p:sp>
        <p:nvSpPr>
          <p:cNvPr id="133" name="Google Shape;133;p14"/>
          <p:cNvSpPr txBox="1"/>
          <p:nvPr/>
        </p:nvSpPr>
        <p:spPr>
          <a:xfrm rot="-5400000">
            <a:off x="246875" y="4012250"/>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marking</a:t>
            </a:r>
            <a:endParaRPr sz="1300">
              <a:solidFill>
                <a:schemeClr val="lt2"/>
              </a:solidFill>
            </a:endParaRPr>
          </a:p>
        </p:txBody>
      </p:sp>
      <p:sp>
        <p:nvSpPr>
          <p:cNvPr id="134" name="Google Shape;134;p14"/>
          <p:cNvSpPr txBox="1"/>
          <p:nvPr/>
        </p:nvSpPr>
        <p:spPr>
          <a:xfrm>
            <a:off x="154924" y="469525"/>
            <a:ext cx="972300" cy="369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2"/>
                </a:solidFill>
              </a:rPr>
              <a:t>transl</a:t>
            </a:r>
            <a:r>
              <a:rPr lang="en-GB" sz="1200">
                <a:solidFill>
                  <a:srgbClr val="CCCCCC"/>
                </a:solidFill>
              </a:rPr>
              <a:t>ation</a:t>
            </a:r>
            <a:endParaRPr sz="1200">
              <a:solidFill>
                <a:srgbClr val="CCCCCC"/>
              </a:solidFill>
            </a:endParaRPr>
          </a:p>
        </p:txBody>
      </p:sp>
      <p:sp>
        <p:nvSpPr>
          <p:cNvPr id="135" name="Google Shape;135;p14"/>
          <p:cNvSpPr txBox="1"/>
          <p:nvPr/>
        </p:nvSpPr>
        <p:spPr>
          <a:xfrm rot="5400000">
            <a:off x="7655444" y="788225"/>
            <a:ext cx="10245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Asset</a:t>
            </a:r>
            <a:endParaRPr sz="1300">
              <a:solidFill>
                <a:schemeClr val="lt2"/>
              </a:solidFill>
            </a:endParaRPr>
          </a:p>
        </p:txBody>
      </p:sp>
      <p:sp>
        <p:nvSpPr>
          <p:cNvPr id="136" name="Google Shape;136;p14"/>
          <p:cNvSpPr txBox="1"/>
          <p:nvPr/>
        </p:nvSpPr>
        <p:spPr>
          <a:xfrm>
            <a:off x="8011598" y="894350"/>
            <a:ext cx="1024500" cy="384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discovery</a:t>
            </a:r>
            <a:endParaRPr sz="1300">
              <a:solidFill>
                <a:schemeClr val="lt2"/>
              </a:solidFill>
            </a:endParaRPr>
          </a:p>
        </p:txBody>
      </p:sp>
      <p:sp>
        <p:nvSpPr>
          <p:cNvPr id="137" name="Google Shape;137;p14"/>
          <p:cNvSpPr txBox="1"/>
          <p:nvPr/>
        </p:nvSpPr>
        <p:spPr>
          <a:xfrm>
            <a:off x="13357" y="4776746"/>
            <a:ext cx="1221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Standardisation</a:t>
            </a:r>
            <a:endParaRPr sz="1100">
              <a:solidFill>
                <a:schemeClr val="lt1"/>
              </a:solidFill>
            </a:endParaRPr>
          </a:p>
        </p:txBody>
      </p:sp>
      <p:sp>
        <p:nvSpPr>
          <p:cNvPr id="138" name="Google Shape;138;p14"/>
          <p:cNvSpPr txBox="1"/>
          <p:nvPr/>
        </p:nvSpPr>
        <p:spPr>
          <a:xfrm>
            <a:off x="1220527" y="4757114"/>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XDR</a:t>
            </a:r>
            <a:endParaRPr sz="1300">
              <a:solidFill>
                <a:schemeClr val="lt2"/>
              </a:solidFill>
            </a:endParaRPr>
          </a:p>
        </p:txBody>
      </p:sp>
      <p:sp>
        <p:nvSpPr>
          <p:cNvPr id="139" name="Google Shape;139;p14"/>
          <p:cNvSpPr txBox="1"/>
          <p:nvPr/>
        </p:nvSpPr>
        <p:spPr>
          <a:xfrm rot="5400000">
            <a:off x="7318436" y="157203"/>
            <a:ext cx="77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rPr>
              <a:t>Updates</a:t>
            </a:r>
            <a:endParaRPr sz="1100">
              <a:solidFill>
                <a:srgbClr val="CCCCCC"/>
              </a:solidFill>
            </a:endParaRPr>
          </a:p>
        </p:txBody>
      </p:sp>
      <p:sp>
        <p:nvSpPr>
          <p:cNvPr id="140" name="Google Shape;140;p14"/>
          <p:cNvSpPr txBox="1"/>
          <p:nvPr/>
        </p:nvSpPr>
        <p:spPr>
          <a:xfrm>
            <a:off x="7528124" y="4774547"/>
            <a:ext cx="767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1"/>
                </a:solidFill>
              </a:rPr>
              <a:t>eID</a:t>
            </a:r>
            <a:endParaRPr sz="1300">
              <a:solidFill>
                <a:schemeClr val="lt1"/>
              </a:solidFill>
            </a:endParaRPr>
          </a:p>
        </p:txBody>
      </p:sp>
      <p:sp>
        <p:nvSpPr>
          <p:cNvPr id="141" name="Google Shape;141;p14"/>
          <p:cNvSpPr txBox="1"/>
          <p:nvPr/>
        </p:nvSpPr>
        <p:spPr>
          <a:xfrm>
            <a:off x="1008027" y="3712464"/>
            <a:ext cx="5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ITSM</a:t>
            </a:r>
            <a:endParaRPr sz="1300">
              <a:solidFill>
                <a:schemeClr val="lt2"/>
              </a:solidFill>
            </a:endParaRPr>
          </a:p>
        </p:txBody>
      </p:sp>
      <p:sp>
        <p:nvSpPr>
          <p:cNvPr id="142" name="Google Shape;142;p14"/>
          <p:cNvSpPr txBox="1"/>
          <p:nvPr/>
        </p:nvSpPr>
        <p:spPr>
          <a:xfrm>
            <a:off x="8022376" y="52575"/>
            <a:ext cx="1221900" cy="35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rgbClr val="D9D9D9"/>
                </a:solidFill>
              </a:rPr>
              <a:t>Notifications</a:t>
            </a:r>
            <a:endParaRPr sz="1100">
              <a:solidFill>
                <a:schemeClr val="lt2"/>
              </a:solidFill>
            </a:endParaRPr>
          </a:p>
        </p:txBody>
      </p:sp>
      <p:sp>
        <p:nvSpPr>
          <p:cNvPr id="143" name="Google Shape;143;p14"/>
          <p:cNvSpPr txBox="1"/>
          <p:nvPr/>
        </p:nvSpPr>
        <p:spPr>
          <a:xfrm>
            <a:off x="8446700" y="1967516"/>
            <a:ext cx="837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solidFill>
                  <a:schemeClr val="lt2"/>
                </a:solidFill>
              </a:rPr>
              <a:t>T</a:t>
            </a:r>
            <a:r>
              <a:rPr lang="en-GB" sz="1300">
                <a:solidFill>
                  <a:srgbClr val="CCCCCC"/>
                </a:solidFill>
              </a:rPr>
              <a:t>esting</a:t>
            </a:r>
            <a:endParaRPr sz="1300">
              <a:solidFill>
                <a:srgbClr val="CCCCCC"/>
              </a:solidFill>
            </a:endParaRPr>
          </a:p>
        </p:txBody>
      </p:sp>
      <p:sp>
        <p:nvSpPr>
          <p:cNvPr id="144" name="Google Shape;144;p14"/>
          <p:cNvSpPr txBox="1"/>
          <p:nvPr/>
        </p:nvSpPr>
        <p:spPr>
          <a:xfrm>
            <a:off x="8394385" y="2889425"/>
            <a:ext cx="972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Simulation</a:t>
            </a:r>
            <a:endParaRPr sz="1100">
              <a:solidFill>
                <a:srgbClr val="CCCCCC"/>
              </a:solidFill>
            </a:endParaRPr>
          </a:p>
        </p:txBody>
      </p:sp>
      <p:sp>
        <p:nvSpPr>
          <p:cNvPr id="145" name="Google Shape;145;p14"/>
          <p:cNvSpPr txBox="1"/>
          <p:nvPr/>
        </p:nvSpPr>
        <p:spPr>
          <a:xfrm>
            <a:off x="7996324" y="2816210"/>
            <a:ext cx="575400" cy="35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2"/>
                </a:solidFill>
              </a:rPr>
              <a:t>UX</a:t>
            </a:r>
            <a:endParaRPr sz="11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p15"/>
          <p:cNvSpPr txBox="1">
            <a:spLocks noGrp="1"/>
          </p:cNvSpPr>
          <p:nvPr>
            <p:ph type="ctrTitle"/>
          </p:nvPr>
        </p:nvSpPr>
        <p:spPr>
          <a:xfrm>
            <a:off x="421421" y="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solidFill>
                  <a:schemeClr val="lt1"/>
                </a:solidFill>
                <a:latin typeface="Comfortaa"/>
                <a:ea typeface="Comfortaa"/>
                <a:cs typeface="Comfortaa"/>
                <a:sym typeface="Comfortaa"/>
              </a:rPr>
              <a:t>Layered security architecture</a:t>
            </a:r>
            <a:endParaRPr>
              <a:solidFill>
                <a:schemeClr val="lt1"/>
              </a:solidFill>
              <a:latin typeface="Comfortaa"/>
              <a:ea typeface="Comfortaa"/>
              <a:cs typeface="Comfortaa"/>
              <a:sym typeface="Comfortaa"/>
            </a:endParaRPr>
          </a:p>
        </p:txBody>
      </p:sp>
      <p:sp>
        <p:nvSpPr>
          <p:cNvPr id="151" name="Google Shape;151;p15"/>
          <p:cNvSpPr/>
          <p:nvPr/>
        </p:nvSpPr>
        <p:spPr>
          <a:xfrm>
            <a:off x="841800" y="2571750"/>
            <a:ext cx="7247100" cy="3784800"/>
          </a:xfrm>
          <a:prstGeom prst="roundRect">
            <a:avLst>
              <a:gd name="adj" fmla="val 5769"/>
            </a:avLst>
          </a:prstGeom>
          <a:solidFill>
            <a:srgbClr val="FFFFFF">
              <a:alpha val="79750"/>
            </a:srgbClr>
          </a:solidFill>
          <a:ln>
            <a:noFill/>
          </a:ln>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endParaRPr sz="2000">
              <a:solidFill>
                <a:schemeClr val="dk1"/>
              </a:solidFill>
            </a:endParaRPr>
          </a:p>
        </p:txBody>
      </p:sp>
      <p:grpSp>
        <p:nvGrpSpPr>
          <p:cNvPr id="152" name="Google Shape;152;p15"/>
          <p:cNvGrpSpPr/>
          <p:nvPr/>
        </p:nvGrpSpPr>
        <p:grpSpPr>
          <a:xfrm>
            <a:off x="1682300" y="2642225"/>
            <a:ext cx="5793075" cy="4258329"/>
            <a:chOff x="1949175" y="228700"/>
            <a:chExt cx="5793075" cy="4258329"/>
          </a:xfrm>
        </p:grpSpPr>
        <p:sp>
          <p:nvSpPr>
            <p:cNvPr id="153" name="Google Shape;153;p15"/>
            <p:cNvSpPr/>
            <p:nvPr/>
          </p:nvSpPr>
          <p:spPr>
            <a:xfrm>
              <a:off x="2495678" y="1243848"/>
              <a:ext cx="3797738" cy="3243181"/>
            </a:xfrm>
            <a:custGeom>
              <a:avLst/>
              <a:gdLst/>
              <a:ahLst/>
              <a:cxnLst/>
              <a:rect l="l" t="t" r="r" b="b"/>
              <a:pathLst>
                <a:path w="202546" h="171938" extrusionOk="0">
                  <a:moveTo>
                    <a:pt x="0" y="27947"/>
                  </a:moveTo>
                  <a:lnTo>
                    <a:pt x="17833" y="72927"/>
                  </a:lnTo>
                  <a:lnTo>
                    <a:pt x="30342" y="103802"/>
                  </a:lnTo>
                  <a:lnTo>
                    <a:pt x="38327" y="123497"/>
                  </a:lnTo>
                  <a:lnTo>
                    <a:pt x="46312" y="137071"/>
                  </a:lnTo>
                  <a:lnTo>
                    <a:pt x="56692" y="148782"/>
                  </a:lnTo>
                  <a:lnTo>
                    <a:pt x="71597" y="159695"/>
                  </a:lnTo>
                  <a:lnTo>
                    <a:pt x="87034" y="166881"/>
                  </a:lnTo>
                  <a:lnTo>
                    <a:pt x="102471" y="170874"/>
                  </a:lnTo>
                  <a:lnTo>
                    <a:pt x="113384" y="171938"/>
                  </a:lnTo>
                  <a:lnTo>
                    <a:pt x="129353" y="171140"/>
                  </a:lnTo>
                  <a:lnTo>
                    <a:pt x="144524" y="167413"/>
                  </a:lnTo>
                  <a:lnTo>
                    <a:pt x="158630" y="160760"/>
                  </a:lnTo>
                  <a:lnTo>
                    <a:pt x="172737" y="150379"/>
                  </a:lnTo>
                  <a:lnTo>
                    <a:pt x="184980" y="137338"/>
                  </a:lnTo>
                  <a:lnTo>
                    <a:pt x="193763" y="122433"/>
                  </a:lnTo>
                  <a:lnTo>
                    <a:pt x="200151" y="104068"/>
                  </a:lnTo>
                  <a:lnTo>
                    <a:pt x="202546" y="84638"/>
                  </a:lnTo>
                  <a:lnTo>
                    <a:pt x="200683" y="69201"/>
                  </a:lnTo>
                  <a:lnTo>
                    <a:pt x="195360" y="52699"/>
                  </a:lnTo>
                  <a:lnTo>
                    <a:pt x="189239" y="40722"/>
                  </a:lnTo>
                  <a:lnTo>
                    <a:pt x="181786" y="30608"/>
                  </a:lnTo>
                  <a:lnTo>
                    <a:pt x="173003" y="21293"/>
                  </a:lnTo>
                  <a:lnTo>
                    <a:pt x="161292" y="13042"/>
                  </a:lnTo>
                  <a:lnTo>
                    <a:pt x="153573" y="8783"/>
                  </a:lnTo>
                  <a:lnTo>
                    <a:pt x="143992" y="4791"/>
                  </a:lnTo>
                  <a:lnTo>
                    <a:pt x="133079" y="2129"/>
                  </a:lnTo>
                  <a:lnTo>
                    <a:pt x="120304" y="0"/>
                  </a:lnTo>
                  <a:lnTo>
                    <a:pt x="107262" y="533"/>
                  </a:lnTo>
                  <a:lnTo>
                    <a:pt x="91825" y="3194"/>
                  </a:lnTo>
                  <a:lnTo>
                    <a:pt x="83042" y="6654"/>
                  </a:lnTo>
                  <a:lnTo>
                    <a:pt x="72928" y="11445"/>
                  </a:lnTo>
                  <a:lnTo>
                    <a:pt x="60684" y="20228"/>
                  </a:lnTo>
                  <a:lnTo>
                    <a:pt x="54297" y="26350"/>
                  </a:lnTo>
                  <a:lnTo>
                    <a:pt x="48707" y="32471"/>
                  </a:lnTo>
                  <a:lnTo>
                    <a:pt x="44981" y="36730"/>
                  </a:lnTo>
                  <a:lnTo>
                    <a:pt x="40456" y="43118"/>
                  </a:lnTo>
                  <a:lnTo>
                    <a:pt x="36996" y="47110"/>
                  </a:lnTo>
                  <a:lnTo>
                    <a:pt x="31939" y="49772"/>
                  </a:lnTo>
                  <a:lnTo>
                    <a:pt x="27148" y="50304"/>
                  </a:lnTo>
                  <a:lnTo>
                    <a:pt x="21825" y="49506"/>
                  </a:lnTo>
                  <a:lnTo>
                    <a:pt x="19164" y="48175"/>
                  </a:lnTo>
                  <a:lnTo>
                    <a:pt x="13308" y="45247"/>
                  </a:lnTo>
                  <a:lnTo>
                    <a:pt x="5324" y="37262"/>
                  </a:lnTo>
                  <a:close/>
                </a:path>
              </a:pathLst>
            </a:custGeom>
            <a:solidFill>
              <a:srgbClr val="002548"/>
            </a:solidFill>
            <a:ln>
              <a:noFill/>
            </a:ln>
            <a:effectLst>
              <a:outerShdw blurRad="171450" dist="47625" dir="2700000" algn="bl" rotWithShape="0">
                <a:srgbClr val="000000"/>
              </a:outerShdw>
            </a:effectLst>
          </p:spPr>
          <p:txBody>
            <a:bodyPr/>
            <a:lstStyle/>
            <a:p>
              <a:endParaRPr lang="en-US"/>
            </a:p>
          </p:txBody>
        </p:sp>
        <p:sp>
          <p:nvSpPr>
            <p:cNvPr id="154" name="Google Shape;154;p15"/>
            <p:cNvSpPr/>
            <p:nvPr/>
          </p:nvSpPr>
          <p:spPr>
            <a:xfrm>
              <a:off x="3159829" y="1162722"/>
              <a:ext cx="2926631" cy="3126855"/>
            </a:xfrm>
            <a:custGeom>
              <a:avLst/>
              <a:gdLst/>
              <a:ahLst/>
              <a:cxnLst/>
              <a:rect l="l" t="t" r="r" b="b"/>
              <a:pathLst>
                <a:path w="156087" h="165771" extrusionOk="0">
                  <a:moveTo>
                    <a:pt x="0" y="0"/>
                  </a:moveTo>
                  <a:lnTo>
                    <a:pt x="2951" y="49512"/>
                  </a:lnTo>
                  <a:lnTo>
                    <a:pt x="3939" y="78771"/>
                  </a:lnTo>
                  <a:lnTo>
                    <a:pt x="4575" y="97437"/>
                  </a:lnTo>
                  <a:lnTo>
                    <a:pt x="7068" y="111052"/>
                  </a:lnTo>
                  <a:lnTo>
                    <a:pt x="12109" y="123853"/>
                  </a:lnTo>
                  <a:lnTo>
                    <a:pt x="21139" y="137363"/>
                  </a:lnTo>
                  <a:lnTo>
                    <a:pt x="31742" y="147958"/>
                  </a:lnTo>
                  <a:lnTo>
                    <a:pt x="43313" y="155919"/>
                  </a:lnTo>
                  <a:lnTo>
                    <a:pt x="52026" y="160094"/>
                  </a:lnTo>
                  <a:lnTo>
                    <a:pt x="65491" y="164262"/>
                  </a:lnTo>
                  <a:lnTo>
                    <a:pt x="79184" y="165771"/>
                  </a:lnTo>
                  <a:lnTo>
                    <a:pt x="92883" y="164543"/>
                  </a:lnTo>
                  <a:lnTo>
                    <a:pt x="107714" y="160239"/>
                  </a:lnTo>
                  <a:lnTo>
                    <a:pt x="121809" y="153177"/>
                  </a:lnTo>
                  <a:lnTo>
                    <a:pt x="133604" y="143532"/>
                  </a:lnTo>
                  <a:lnTo>
                    <a:pt x="144467" y="130307"/>
                  </a:lnTo>
                  <a:lnTo>
                    <a:pt x="152345" y="114996"/>
                  </a:lnTo>
                  <a:lnTo>
                    <a:pt x="155487" y="101694"/>
                  </a:lnTo>
                  <a:lnTo>
                    <a:pt x="156087" y="86467"/>
                  </a:lnTo>
                  <a:lnTo>
                    <a:pt x="154653" y="74734"/>
                  </a:lnTo>
                  <a:lnTo>
                    <a:pt x="151550" y="64135"/>
                  </a:lnTo>
                  <a:lnTo>
                    <a:pt x="147105" y="53793"/>
                  </a:lnTo>
                  <a:lnTo>
                    <a:pt x="139911" y="43445"/>
                  </a:lnTo>
                  <a:lnTo>
                    <a:pt x="134812" y="37598"/>
                  </a:lnTo>
                  <a:lnTo>
                    <a:pt x="128090" y="31408"/>
                  </a:lnTo>
                  <a:lnTo>
                    <a:pt x="119861" y="25914"/>
                  </a:lnTo>
                  <a:lnTo>
                    <a:pt x="109929" y="20296"/>
                  </a:lnTo>
                  <a:lnTo>
                    <a:pt x="98968" y="16795"/>
                  </a:lnTo>
                  <a:lnTo>
                    <a:pt x="85379" y="14326"/>
                  </a:lnTo>
                  <a:lnTo>
                    <a:pt x="77056" y="14527"/>
                  </a:lnTo>
                  <a:lnTo>
                    <a:pt x="67227" y="15424"/>
                  </a:lnTo>
                  <a:lnTo>
                    <a:pt x="54424" y="18972"/>
                  </a:lnTo>
                  <a:lnTo>
                    <a:pt x="47277" y="22094"/>
                  </a:lnTo>
                  <a:lnTo>
                    <a:pt x="40792" y="25456"/>
                  </a:lnTo>
                  <a:lnTo>
                    <a:pt x="36414" y="27844"/>
                  </a:lnTo>
                  <a:lnTo>
                    <a:pt x="30729" y="31749"/>
                  </a:lnTo>
                  <a:lnTo>
                    <a:pt x="26652" y="33998"/>
                  </a:lnTo>
                  <a:lnTo>
                    <a:pt x="22091" y="34068"/>
                  </a:lnTo>
                  <a:lnTo>
                    <a:pt x="18099" y="32471"/>
                  </a:lnTo>
                  <a:lnTo>
                    <a:pt x="13841" y="29277"/>
                  </a:lnTo>
                  <a:lnTo>
                    <a:pt x="10913" y="25551"/>
                  </a:lnTo>
                  <a:lnTo>
                    <a:pt x="7985" y="21026"/>
                  </a:lnTo>
                  <a:lnTo>
                    <a:pt x="3460" y="10380"/>
                  </a:lnTo>
                  <a:close/>
                </a:path>
              </a:pathLst>
            </a:custGeom>
            <a:solidFill>
              <a:srgbClr val="003860"/>
            </a:solidFill>
            <a:ln>
              <a:noFill/>
            </a:ln>
            <a:effectLst>
              <a:outerShdw blurRad="171450" dist="47625" dir="2700000" algn="bl" rotWithShape="0">
                <a:srgbClr val="000000"/>
              </a:outerShdw>
            </a:effectLst>
          </p:spPr>
          <p:txBody>
            <a:bodyPr/>
            <a:lstStyle/>
            <a:p>
              <a:endParaRPr lang="en-US"/>
            </a:p>
          </p:txBody>
        </p:sp>
        <p:sp>
          <p:nvSpPr>
            <p:cNvPr id="155" name="Google Shape;155;p15"/>
            <p:cNvSpPr/>
            <p:nvPr/>
          </p:nvSpPr>
          <p:spPr>
            <a:xfrm>
              <a:off x="3453510" y="872541"/>
              <a:ext cx="2432963" cy="3252008"/>
            </a:xfrm>
            <a:custGeom>
              <a:avLst/>
              <a:gdLst/>
              <a:ahLst/>
              <a:cxnLst/>
              <a:rect l="l" t="t" r="r" b="b"/>
              <a:pathLst>
                <a:path w="129758" h="172406" extrusionOk="0">
                  <a:moveTo>
                    <a:pt x="23702" y="0"/>
                  </a:moveTo>
                  <a:lnTo>
                    <a:pt x="11362" y="53343"/>
                  </a:lnTo>
                  <a:lnTo>
                    <a:pt x="5165" y="78454"/>
                  </a:lnTo>
                  <a:lnTo>
                    <a:pt x="1217" y="94474"/>
                  </a:lnTo>
                  <a:lnTo>
                    <a:pt x="0" y="106639"/>
                  </a:lnTo>
                  <a:lnTo>
                    <a:pt x="1070" y="118714"/>
                  </a:lnTo>
                  <a:lnTo>
                    <a:pt x="5241" y="132336"/>
                  </a:lnTo>
                  <a:lnTo>
                    <a:pt x="11400" y="143851"/>
                  </a:lnTo>
                  <a:lnTo>
                    <a:pt x="18985" y="153354"/>
                  </a:lnTo>
                  <a:lnTo>
                    <a:pt x="25132" y="158965"/>
                  </a:lnTo>
                  <a:lnTo>
                    <a:pt x="35179" y="165692"/>
                  </a:lnTo>
                  <a:lnTo>
                    <a:pt x="46050" y="170212"/>
                  </a:lnTo>
                  <a:lnTo>
                    <a:pt x="57581" y="172406"/>
                  </a:lnTo>
                  <a:lnTo>
                    <a:pt x="70776" y="172254"/>
                  </a:lnTo>
                  <a:lnTo>
                    <a:pt x="84029" y="169582"/>
                  </a:lnTo>
                  <a:lnTo>
                    <a:pt x="96015" y="164170"/>
                  </a:lnTo>
                  <a:lnTo>
                    <a:pt x="108093" y="155494"/>
                  </a:lnTo>
                  <a:lnTo>
                    <a:pt x="118222" y="144339"/>
                  </a:lnTo>
                  <a:lnTo>
                    <a:pt x="123985" y="133772"/>
                  </a:lnTo>
                  <a:lnTo>
                    <a:pt x="128124" y="120967"/>
                  </a:lnTo>
                  <a:lnTo>
                    <a:pt x="129758" y="110653"/>
                  </a:lnTo>
                  <a:lnTo>
                    <a:pt x="129752" y="100908"/>
                  </a:lnTo>
                  <a:lnTo>
                    <a:pt x="128582" y="91065"/>
                  </a:lnTo>
                  <a:lnTo>
                    <a:pt x="125160" y="80566"/>
                  </a:lnTo>
                  <a:lnTo>
                    <a:pt x="122377" y="74389"/>
                  </a:lnTo>
                  <a:lnTo>
                    <a:pt x="118346" y="67537"/>
                  </a:lnTo>
                  <a:lnTo>
                    <a:pt x="112912" y="60920"/>
                  </a:lnTo>
                  <a:lnTo>
                    <a:pt x="106111" y="53795"/>
                  </a:lnTo>
                  <a:lnTo>
                    <a:pt x="97958" y="48227"/>
                  </a:lnTo>
                  <a:lnTo>
                    <a:pt x="87402" y="42915"/>
                  </a:lnTo>
                  <a:lnTo>
                    <a:pt x="80528" y="41118"/>
                  </a:lnTo>
                  <a:lnTo>
                    <a:pt x="72250" y="39557"/>
                  </a:lnTo>
                  <a:lnTo>
                    <a:pt x="60898" y="39547"/>
                  </a:lnTo>
                  <a:lnTo>
                    <a:pt x="54288" y="40511"/>
                  </a:lnTo>
                  <a:lnTo>
                    <a:pt x="48164" y="41836"/>
                  </a:lnTo>
                  <a:lnTo>
                    <a:pt x="44000" y="42832"/>
                  </a:lnTo>
                  <a:lnTo>
                    <a:pt x="38402" y="44808"/>
                  </a:lnTo>
                  <a:lnTo>
                    <a:pt x="35173" y="44927"/>
                  </a:lnTo>
                  <a:lnTo>
                    <a:pt x="32512" y="43863"/>
                  </a:lnTo>
                  <a:lnTo>
                    <a:pt x="30116" y="41201"/>
                  </a:lnTo>
                  <a:lnTo>
                    <a:pt x="28520" y="38007"/>
                  </a:lnTo>
                  <a:lnTo>
                    <a:pt x="26923" y="31087"/>
                  </a:lnTo>
                  <a:lnTo>
                    <a:pt x="25831" y="19962"/>
                  </a:lnTo>
                  <a:lnTo>
                    <a:pt x="25032" y="12509"/>
                  </a:lnTo>
                  <a:close/>
                </a:path>
              </a:pathLst>
            </a:custGeom>
            <a:solidFill>
              <a:srgbClr val="005490"/>
            </a:solidFill>
            <a:ln>
              <a:noFill/>
            </a:ln>
            <a:effectLst>
              <a:outerShdw blurRad="171450" dist="47625" dir="2700000" algn="bl" rotWithShape="0">
                <a:srgbClr val="000000"/>
              </a:outerShdw>
            </a:effectLst>
          </p:spPr>
          <p:txBody>
            <a:bodyPr/>
            <a:lstStyle/>
            <a:p>
              <a:endParaRPr lang="en-US"/>
            </a:p>
          </p:txBody>
        </p:sp>
        <p:sp>
          <p:nvSpPr>
            <p:cNvPr id="156" name="Google Shape;156;p15"/>
            <p:cNvSpPr/>
            <p:nvPr/>
          </p:nvSpPr>
          <p:spPr>
            <a:xfrm>
              <a:off x="3657589" y="656464"/>
              <a:ext cx="2014838" cy="3245746"/>
            </a:xfrm>
            <a:custGeom>
              <a:avLst/>
              <a:gdLst/>
              <a:ahLst/>
              <a:cxnLst/>
              <a:rect l="l" t="t" r="r" b="b"/>
              <a:pathLst>
                <a:path w="107458" h="172074" extrusionOk="0">
                  <a:moveTo>
                    <a:pt x="60222" y="0"/>
                  </a:moveTo>
                  <a:lnTo>
                    <a:pt x="23706" y="62803"/>
                  </a:lnTo>
                  <a:lnTo>
                    <a:pt x="12825" y="81196"/>
                  </a:lnTo>
                  <a:lnTo>
                    <a:pt x="5887" y="92931"/>
                  </a:lnTo>
                  <a:lnTo>
                    <a:pt x="2028" y="102266"/>
                  </a:lnTo>
                  <a:lnTo>
                    <a:pt x="0" y="112074"/>
                  </a:lnTo>
                  <a:lnTo>
                    <a:pt x="56" y="123845"/>
                  </a:lnTo>
                  <a:lnTo>
                    <a:pt x="2187" y="134422"/>
                  </a:lnTo>
                  <a:lnTo>
                    <a:pt x="5924" y="143747"/>
                  </a:lnTo>
                  <a:lnTo>
                    <a:pt x="9451" y="149650"/>
                  </a:lnTo>
                  <a:lnTo>
                    <a:pt x="15798" y="157365"/>
                  </a:lnTo>
                  <a:lnTo>
                    <a:pt x="23322" y="163529"/>
                  </a:lnTo>
                  <a:lnTo>
                    <a:pt x="31921" y="168011"/>
                  </a:lnTo>
                  <a:lnTo>
                    <a:pt x="42396" y="171032"/>
                  </a:lnTo>
                  <a:lnTo>
                    <a:pt x="53517" y="172074"/>
                  </a:lnTo>
                  <a:lnTo>
                    <a:pt x="64287" y="170646"/>
                  </a:lnTo>
                  <a:lnTo>
                    <a:pt x="75908" y="166657"/>
                  </a:lnTo>
                  <a:lnTo>
                    <a:pt x="86577" y="160243"/>
                  </a:lnTo>
                  <a:lnTo>
                    <a:pt x="93652" y="153254"/>
                  </a:lnTo>
                  <a:lnTo>
                    <a:pt x="99976" y="144108"/>
                  </a:lnTo>
                  <a:lnTo>
                    <a:pt x="103724" y="136337"/>
                  </a:lnTo>
                  <a:lnTo>
                    <a:pt x="106040" y="128625"/>
                  </a:lnTo>
                  <a:lnTo>
                    <a:pt x="107458" y="120559"/>
                  </a:lnTo>
                  <a:lnTo>
                    <a:pt x="107250" y="111437"/>
                  </a:lnTo>
                  <a:lnTo>
                    <a:pt x="106519" y="105888"/>
                  </a:lnTo>
                  <a:lnTo>
                    <a:pt x="104962" y="99507"/>
                  </a:lnTo>
                  <a:lnTo>
                    <a:pt x="102239" y="92977"/>
                  </a:lnTo>
                  <a:lnTo>
                    <a:pt x="98555" y="85721"/>
                  </a:lnTo>
                  <a:lnTo>
                    <a:pt x="93431" y="79374"/>
                  </a:lnTo>
                  <a:lnTo>
                    <a:pt x="86345" y="72658"/>
                  </a:lnTo>
                  <a:lnTo>
                    <a:pt x="81334" y="69599"/>
                  </a:lnTo>
                  <a:lnTo>
                    <a:pt x="75157" y="66393"/>
                  </a:lnTo>
                  <a:lnTo>
                    <a:pt x="66179" y="63682"/>
                  </a:lnTo>
                  <a:lnTo>
                    <a:pt x="60720" y="62871"/>
                  </a:lnTo>
                  <a:lnTo>
                    <a:pt x="55560" y="62462"/>
                  </a:lnTo>
                  <a:lnTo>
                    <a:pt x="52029" y="62258"/>
                  </a:lnTo>
                  <a:lnTo>
                    <a:pt x="47130" y="62489"/>
                  </a:lnTo>
                  <a:lnTo>
                    <a:pt x="44519" y="61216"/>
                  </a:lnTo>
                  <a:lnTo>
                    <a:pt x="43454" y="58555"/>
                  </a:lnTo>
                  <a:lnTo>
                    <a:pt x="43188" y="55095"/>
                  </a:lnTo>
                  <a:lnTo>
                    <a:pt x="43454" y="49505"/>
                  </a:lnTo>
                  <a:lnTo>
                    <a:pt x="44519" y="42585"/>
                  </a:lnTo>
                  <a:lnTo>
                    <a:pt x="47446" y="31939"/>
                  </a:lnTo>
                  <a:lnTo>
                    <a:pt x="54100" y="12776"/>
                  </a:lnTo>
                  <a:close/>
                </a:path>
              </a:pathLst>
            </a:custGeom>
            <a:solidFill>
              <a:srgbClr val="0070C0"/>
            </a:solidFill>
            <a:ln>
              <a:noFill/>
            </a:ln>
            <a:effectLst>
              <a:outerShdw blurRad="171450" dist="47625" dir="2700000" algn="bl" rotWithShape="0">
                <a:srgbClr val="000000"/>
              </a:outerShdw>
            </a:effectLst>
          </p:spPr>
          <p:txBody>
            <a:bodyPr/>
            <a:lstStyle/>
            <a:p>
              <a:endParaRPr lang="en-US"/>
            </a:p>
          </p:txBody>
        </p:sp>
        <p:sp>
          <p:nvSpPr>
            <p:cNvPr id="157" name="Google Shape;157;p15"/>
            <p:cNvSpPr/>
            <p:nvPr/>
          </p:nvSpPr>
          <p:spPr>
            <a:xfrm>
              <a:off x="3863545" y="911256"/>
              <a:ext cx="1781081" cy="2752850"/>
            </a:xfrm>
            <a:custGeom>
              <a:avLst/>
              <a:gdLst/>
              <a:ahLst/>
              <a:cxnLst/>
              <a:rect l="l" t="t" r="r" b="b"/>
              <a:pathLst>
                <a:path w="94991" h="145943" extrusionOk="0">
                  <a:moveTo>
                    <a:pt x="94991" y="0"/>
                  </a:moveTo>
                  <a:lnTo>
                    <a:pt x="93394" y="0"/>
                  </a:lnTo>
                  <a:lnTo>
                    <a:pt x="59570" y="29763"/>
                  </a:lnTo>
                  <a:lnTo>
                    <a:pt x="18848" y="66493"/>
                  </a:lnTo>
                  <a:lnTo>
                    <a:pt x="7355" y="79165"/>
                  </a:lnTo>
                  <a:lnTo>
                    <a:pt x="3522" y="86193"/>
                  </a:lnTo>
                  <a:lnTo>
                    <a:pt x="828" y="95208"/>
                  </a:lnTo>
                  <a:lnTo>
                    <a:pt x="0" y="103792"/>
                  </a:lnTo>
                  <a:lnTo>
                    <a:pt x="692" y="111792"/>
                  </a:lnTo>
                  <a:lnTo>
                    <a:pt x="2019" y="117127"/>
                  </a:lnTo>
                  <a:lnTo>
                    <a:pt x="5084" y="124504"/>
                  </a:lnTo>
                  <a:lnTo>
                    <a:pt x="9409" y="130968"/>
                  </a:lnTo>
                  <a:lnTo>
                    <a:pt x="14949" y="136396"/>
                  </a:lnTo>
                  <a:lnTo>
                    <a:pt x="22264" y="141144"/>
                  </a:lnTo>
                  <a:lnTo>
                    <a:pt x="30534" y="144529"/>
                  </a:lnTo>
                  <a:lnTo>
                    <a:pt x="39109" y="145943"/>
                  </a:lnTo>
                  <a:lnTo>
                    <a:pt x="48931" y="145597"/>
                  </a:lnTo>
                  <a:lnTo>
                    <a:pt x="58589" y="143175"/>
                  </a:lnTo>
                  <a:lnTo>
                    <a:pt x="65629" y="139477"/>
                  </a:lnTo>
                  <a:lnTo>
                    <a:pt x="72596" y="133954"/>
                  </a:lnTo>
                  <a:lnTo>
                    <a:pt x="77271" y="128884"/>
                  </a:lnTo>
                  <a:lnTo>
                    <a:pt x="80837" y="123525"/>
                  </a:lnTo>
                  <a:lnTo>
                    <a:pt x="83798" y="117687"/>
                  </a:lnTo>
                  <a:lnTo>
                    <a:pt x="85759" y="110663"/>
                  </a:lnTo>
                  <a:lnTo>
                    <a:pt x="86490" y="106250"/>
                  </a:lnTo>
                  <a:lnTo>
                    <a:pt x="86782" y="101008"/>
                  </a:lnTo>
                  <a:lnTo>
                    <a:pt x="86216" y="95381"/>
                  </a:lnTo>
                  <a:lnTo>
                    <a:pt x="85083" y="88975"/>
                  </a:lnTo>
                  <a:lnTo>
                    <a:pt x="82637" y="82929"/>
                  </a:lnTo>
                  <a:lnTo>
                    <a:pt x="78775" y="76144"/>
                  </a:lnTo>
                  <a:lnTo>
                    <a:pt x="75650" y="72639"/>
                  </a:lnTo>
                  <a:lnTo>
                    <a:pt x="71668" y="68750"/>
                  </a:lnTo>
                  <a:lnTo>
                    <a:pt x="65426" y="64588"/>
                  </a:lnTo>
                  <a:lnTo>
                    <a:pt x="61437" y="62697"/>
                  </a:lnTo>
                  <a:lnTo>
                    <a:pt x="57582" y="61184"/>
                  </a:lnTo>
                  <a:lnTo>
                    <a:pt x="54927" y="60206"/>
                  </a:lnTo>
                  <a:lnTo>
                    <a:pt x="51124" y="59243"/>
                  </a:lnTo>
                  <a:lnTo>
                    <a:pt x="47083" y="57490"/>
                  </a:lnTo>
                  <a:lnTo>
                    <a:pt x="46018" y="55360"/>
                  </a:lnTo>
                  <a:lnTo>
                    <a:pt x="46018" y="52965"/>
                  </a:lnTo>
                  <a:lnTo>
                    <a:pt x="47083" y="48973"/>
                  </a:lnTo>
                  <a:lnTo>
                    <a:pt x="50809" y="43117"/>
                  </a:lnTo>
                  <a:lnTo>
                    <a:pt x="69440" y="23687"/>
                  </a:lnTo>
                  <a:lnTo>
                    <a:pt x="76072" y="17254"/>
                  </a:lnTo>
                  <a:close/>
                </a:path>
              </a:pathLst>
            </a:custGeom>
            <a:solidFill>
              <a:srgbClr val="2A93FB"/>
            </a:solidFill>
            <a:ln>
              <a:noFill/>
            </a:ln>
            <a:effectLst>
              <a:outerShdw blurRad="171450" dist="47625" dir="2700000" algn="bl" rotWithShape="0">
                <a:srgbClr val="000000"/>
              </a:outerShdw>
            </a:effectLst>
          </p:spPr>
          <p:txBody>
            <a:bodyPr/>
            <a:lstStyle/>
            <a:p>
              <a:endParaRPr lang="en-US"/>
            </a:p>
          </p:txBody>
        </p:sp>
        <p:sp>
          <p:nvSpPr>
            <p:cNvPr id="158" name="Google Shape;158;p15"/>
            <p:cNvSpPr/>
            <p:nvPr/>
          </p:nvSpPr>
          <p:spPr>
            <a:xfrm>
              <a:off x="4094835" y="1273973"/>
              <a:ext cx="2238938" cy="2192275"/>
            </a:xfrm>
            <a:custGeom>
              <a:avLst/>
              <a:gdLst/>
              <a:ahLst/>
              <a:cxnLst/>
              <a:rect l="l" t="t" r="r" b="b"/>
              <a:pathLst>
                <a:path w="119410" h="116224" extrusionOk="0">
                  <a:moveTo>
                    <a:pt x="118878" y="1065"/>
                  </a:moveTo>
                  <a:lnTo>
                    <a:pt x="119410" y="0"/>
                  </a:lnTo>
                  <a:lnTo>
                    <a:pt x="49943" y="35931"/>
                  </a:lnTo>
                  <a:lnTo>
                    <a:pt x="31312" y="47110"/>
                  </a:lnTo>
                  <a:lnTo>
                    <a:pt x="16407" y="57490"/>
                  </a:lnTo>
                  <a:lnTo>
                    <a:pt x="8955" y="64410"/>
                  </a:lnTo>
                  <a:lnTo>
                    <a:pt x="3632" y="72129"/>
                  </a:lnTo>
                  <a:lnTo>
                    <a:pt x="686" y="80393"/>
                  </a:lnTo>
                  <a:lnTo>
                    <a:pt x="0" y="85997"/>
                  </a:lnTo>
                  <a:lnTo>
                    <a:pt x="135" y="89860"/>
                  </a:lnTo>
                  <a:lnTo>
                    <a:pt x="1165" y="95379"/>
                  </a:lnTo>
                  <a:lnTo>
                    <a:pt x="3190" y="100451"/>
                  </a:lnTo>
                  <a:lnTo>
                    <a:pt x="6197" y="104986"/>
                  </a:lnTo>
                  <a:lnTo>
                    <a:pt x="10519" y="109309"/>
                  </a:lnTo>
                  <a:lnTo>
                    <a:pt x="15692" y="112833"/>
                  </a:lnTo>
                  <a:lnTo>
                    <a:pt x="21360" y="115044"/>
                  </a:lnTo>
                  <a:lnTo>
                    <a:pt x="28137" y="116224"/>
                  </a:lnTo>
                  <a:lnTo>
                    <a:pt x="35103" y="115952"/>
                  </a:lnTo>
                  <a:lnTo>
                    <a:pt x="40461" y="114424"/>
                  </a:lnTo>
                  <a:lnTo>
                    <a:pt x="46034" y="111630"/>
                  </a:lnTo>
                  <a:lnTo>
                    <a:pt x="49971" y="108816"/>
                  </a:lnTo>
                  <a:lnTo>
                    <a:pt x="53190" y="105644"/>
                  </a:lnTo>
                  <a:lnTo>
                    <a:pt x="56065" y="102054"/>
                  </a:lnTo>
                  <a:lnTo>
                    <a:pt x="58426" y="97504"/>
                  </a:lnTo>
                  <a:lnTo>
                    <a:pt x="59567" y="94573"/>
                  </a:lnTo>
                  <a:lnTo>
                    <a:pt x="60527" y="91008"/>
                  </a:lnTo>
                  <a:lnTo>
                    <a:pt x="60955" y="87055"/>
                  </a:lnTo>
                  <a:lnTo>
                    <a:pt x="61108" y="82483"/>
                  </a:lnTo>
                  <a:lnTo>
                    <a:pt x="60309" y="77970"/>
                  </a:lnTo>
                  <a:lnTo>
                    <a:pt x="58648" y="72743"/>
                  </a:lnTo>
                  <a:lnTo>
                    <a:pt x="57016" y="69880"/>
                  </a:lnTo>
                  <a:lnTo>
                    <a:pt x="54853" y="66629"/>
                  </a:lnTo>
                  <a:lnTo>
                    <a:pt x="51181" y="62864"/>
                  </a:lnTo>
                  <a:lnTo>
                    <a:pt x="48723" y="60987"/>
                  </a:lnTo>
                  <a:lnTo>
                    <a:pt x="46302" y="59389"/>
                  </a:lnTo>
                  <a:lnTo>
                    <a:pt x="44620" y="56159"/>
                  </a:lnTo>
                  <a:lnTo>
                    <a:pt x="44354" y="52433"/>
                  </a:lnTo>
                  <a:lnTo>
                    <a:pt x="45951" y="49505"/>
                  </a:lnTo>
                  <a:lnTo>
                    <a:pt x="49411" y="45247"/>
                  </a:lnTo>
                  <a:lnTo>
                    <a:pt x="54202" y="40722"/>
                  </a:lnTo>
                  <a:lnTo>
                    <a:pt x="64049" y="33270"/>
                  </a:lnTo>
                  <a:lnTo>
                    <a:pt x="78156" y="23954"/>
                  </a:lnTo>
                  <a:lnTo>
                    <a:pt x="92262" y="16236"/>
                  </a:lnTo>
                  <a:lnTo>
                    <a:pt x="106102" y="8251"/>
                  </a:lnTo>
                  <a:close/>
                </a:path>
              </a:pathLst>
            </a:custGeom>
            <a:solidFill>
              <a:srgbClr val="40B0FF"/>
            </a:solidFill>
            <a:ln>
              <a:noFill/>
            </a:ln>
            <a:effectLst>
              <a:outerShdw blurRad="171450" dist="47625" dir="2700000" algn="bl" rotWithShape="0">
                <a:srgbClr val="000000"/>
              </a:outerShdw>
            </a:effectLst>
          </p:spPr>
          <p:txBody>
            <a:bodyPr/>
            <a:lstStyle/>
            <a:p>
              <a:endParaRPr lang="en-US"/>
            </a:p>
          </p:txBody>
        </p:sp>
        <p:sp>
          <p:nvSpPr>
            <p:cNvPr id="159" name="Google Shape;159;p15"/>
            <p:cNvSpPr/>
            <p:nvPr/>
          </p:nvSpPr>
          <p:spPr>
            <a:xfrm>
              <a:off x="4300260" y="1955947"/>
              <a:ext cx="2567494" cy="1270503"/>
            </a:xfrm>
            <a:custGeom>
              <a:avLst/>
              <a:gdLst/>
              <a:ahLst/>
              <a:cxnLst/>
              <a:rect l="l" t="t" r="r" b="b"/>
              <a:pathLst>
                <a:path w="136933" h="67356" extrusionOk="0">
                  <a:moveTo>
                    <a:pt x="135869" y="1331"/>
                  </a:moveTo>
                  <a:lnTo>
                    <a:pt x="136933" y="0"/>
                  </a:lnTo>
                  <a:lnTo>
                    <a:pt x="42943" y="20997"/>
                  </a:lnTo>
                  <a:lnTo>
                    <a:pt x="28958" y="23926"/>
                  </a:lnTo>
                  <a:lnTo>
                    <a:pt x="17469" y="27154"/>
                  </a:lnTo>
                  <a:lnTo>
                    <a:pt x="11361" y="29835"/>
                  </a:lnTo>
                  <a:lnTo>
                    <a:pt x="6417" y="33460"/>
                  </a:lnTo>
                  <a:lnTo>
                    <a:pt x="2843" y="37927"/>
                  </a:lnTo>
                  <a:lnTo>
                    <a:pt x="1239" y="41235"/>
                  </a:lnTo>
                  <a:lnTo>
                    <a:pt x="514" y="43644"/>
                  </a:lnTo>
                  <a:lnTo>
                    <a:pt x="0" y="47265"/>
                  </a:lnTo>
                  <a:lnTo>
                    <a:pt x="202" y="50821"/>
                  </a:lnTo>
                  <a:lnTo>
                    <a:pt x="1129" y="54255"/>
                  </a:lnTo>
                  <a:lnTo>
                    <a:pt x="2923" y="57838"/>
                  </a:lnTo>
                  <a:lnTo>
                    <a:pt x="5416" y="61110"/>
                  </a:lnTo>
                  <a:lnTo>
                    <a:pt x="8494" y="63678"/>
                  </a:lnTo>
                  <a:lnTo>
                    <a:pt x="12481" y="65846"/>
                  </a:lnTo>
                  <a:lnTo>
                    <a:pt x="16890" y="67159"/>
                  </a:lnTo>
                  <a:lnTo>
                    <a:pt x="20558" y="67356"/>
                  </a:lnTo>
                  <a:lnTo>
                    <a:pt x="24626" y="66819"/>
                  </a:lnTo>
                  <a:lnTo>
                    <a:pt x="27676" y="65922"/>
                  </a:lnTo>
                  <a:lnTo>
                    <a:pt x="30353" y="64652"/>
                  </a:lnTo>
                  <a:lnTo>
                    <a:pt x="32902" y="63050"/>
                  </a:lnTo>
                  <a:lnTo>
                    <a:pt x="35331" y="60748"/>
                  </a:lnTo>
                  <a:lnTo>
                    <a:pt x="36659" y="59184"/>
                  </a:lnTo>
                  <a:lnTo>
                    <a:pt x="38006" y="57191"/>
                  </a:lnTo>
                  <a:lnTo>
                    <a:pt x="39102" y="54846"/>
                  </a:lnTo>
                  <a:lnTo>
                    <a:pt x="40157" y="52061"/>
                  </a:lnTo>
                  <a:lnTo>
                    <a:pt x="40604" y="49110"/>
                  </a:lnTo>
                  <a:lnTo>
                    <a:pt x="40662" y="45535"/>
                  </a:lnTo>
                  <a:lnTo>
                    <a:pt x="40243" y="43424"/>
                  </a:lnTo>
                  <a:lnTo>
                    <a:pt x="39573" y="40960"/>
                  </a:lnTo>
                  <a:lnTo>
                    <a:pt x="38068" y="37859"/>
                  </a:lnTo>
                  <a:lnTo>
                    <a:pt x="36926" y="36180"/>
                  </a:lnTo>
                  <a:lnTo>
                    <a:pt x="36858" y="34600"/>
                  </a:lnTo>
                  <a:lnTo>
                    <a:pt x="37923" y="32471"/>
                  </a:lnTo>
                  <a:lnTo>
                    <a:pt x="40850" y="30342"/>
                  </a:lnTo>
                  <a:lnTo>
                    <a:pt x="43246" y="28213"/>
                  </a:lnTo>
                  <a:lnTo>
                    <a:pt x="45907" y="26616"/>
                  </a:lnTo>
                  <a:lnTo>
                    <a:pt x="50698" y="24220"/>
                  </a:lnTo>
                  <a:lnTo>
                    <a:pt x="55755" y="22357"/>
                  </a:lnTo>
                  <a:lnTo>
                    <a:pt x="67466" y="18099"/>
                  </a:lnTo>
                  <a:lnTo>
                    <a:pt x="83968" y="13574"/>
                  </a:lnTo>
                  <a:lnTo>
                    <a:pt x="111116" y="6920"/>
                  </a:lnTo>
                  <a:close/>
                </a:path>
              </a:pathLst>
            </a:custGeom>
            <a:solidFill>
              <a:srgbClr val="71B7FC"/>
            </a:solidFill>
            <a:ln>
              <a:noFill/>
            </a:ln>
            <a:effectLst>
              <a:outerShdw blurRad="171450" dist="47625" dir="2700000" algn="bl" rotWithShape="0">
                <a:srgbClr val="000000"/>
              </a:outerShdw>
            </a:effectLst>
          </p:spPr>
          <p:txBody>
            <a:bodyPr/>
            <a:lstStyle/>
            <a:p>
              <a:endParaRPr lang="en-US"/>
            </a:p>
          </p:txBody>
        </p:sp>
        <p:sp>
          <p:nvSpPr>
            <p:cNvPr id="160" name="Google Shape;160;p15"/>
            <p:cNvSpPr txBox="1"/>
            <p:nvPr/>
          </p:nvSpPr>
          <p:spPr>
            <a:xfrm>
              <a:off x="1949175" y="1373550"/>
              <a:ext cx="791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Human layer</a:t>
              </a:r>
              <a:endParaRPr sz="1200" b="1">
                <a:solidFill>
                  <a:schemeClr val="dk2"/>
                </a:solidFill>
              </a:endParaRPr>
            </a:p>
          </p:txBody>
        </p:sp>
        <p:sp>
          <p:nvSpPr>
            <p:cNvPr id="161" name="Google Shape;161;p15"/>
            <p:cNvSpPr txBox="1"/>
            <p:nvPr/>
          </p:nvSpPr>
          <p:spPr>
            <a:xfrm>
              <a:off x="2581450" y="656475"/>
              <a:ext cx="96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Perimeter</a:t>
              </a:r>
              <a:endParaRPr sz="1200" b="1">
                <a:solidFill>
                  <a:schemeClr val="dk2"/>
                </a:solidFill>
              </a:endParaRPr>
            </a:p>
            <a:p>
              <a:pPr marL="0" lvl="0" indent="0" algn="l" rtl="0">
                <a:spcBef>
                  <a:spcPts val="0"/>
                </a:spcBef>
                <a:spcAft>
                  <a:spcPts val="0"/>
                </a:spcAft>
                <a:buNone/>
              </a:pPr>
              <a:r>
                <a:rPr lang="en-GB" sz="1200" b="1">
                  <a:solidFill>
                    <a:schemeClr val="dk2"/>
                  </a:solidFill>
                </a:rPr>
                <a:t>security</a:t>
              </a:r>
              <a:endParaRPr sz="1200" b="1">
                <a:solidFill>
                  <a:schemeClr val="dk2"/>
                </a:solidFill>
              </a:endParaRPr>
            </a:p>
          </p:txBody>
        </p:sp>
        <p:sp>
          <p:nvSpPr>
            <p:cNvPr id="162" name="Google Shape;162;p15"/>
            <p:cNvSpPr txBox="1"/>
            <p:nvPr/>
          </p:nvSpPr>
          <p:spPr>
            <a:xfrm>
              <a:off x="3577825" y="331400"/>
              <a:ext cx="87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dk2"/>
                  </a:solidFill>
                </a:rPr>
                <a:t>Network</a:t>
              </a:r>
              <a:endParaRPr sz="1200">
                <a:solidFill>
                  <a:schemeClr val="dk2"/>
                </a:solidFill>
              </a:endParaRPr>
            </a:p>
            <a:p>
              <a:pPr marL="0" lvl="0" indent="0" algn="l" rtl="0">
                <a:spcBef>
                  <a:spcPts val="0"/>
                </a:spcBef>
                <a:spcAft>
                  <a:spcPts val="0"/>
                </a:spcAft>
                <a:buNone/>
              </a:pPr>
              <a:r>
                <a:rPr lang="en-GB" sz="1200">
                  <a:solidFill>
                    <a:schemeClr val="dk2"/>
                  </a:solidFill>
                </a:rPr>
                <a:t>security</a:t>
              </a:r>
              <a:endParaRPr sz="1200">
                <a:solidFill>
                  <a:schemeClr val="dk2"/>
                </a:solidFill>
              </a:endParaRPr>
            </a:p>
          </p:txBody>
        </p:sp>
        <p:sp>
          <p:nvSpPr>
            <p:cNvPr id="163" name="Google Shape;163;p15"/>
            <p:cNvSpPr txBox="1"/>
            <p:nvPr/>
          </p:nvSpPr>
          <p:spPr>
            <a:xfrm>
              <a:off x="4572000" y="228700"/>
              <a:ext cx="87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Endpoint</a:t>
              </a:r>
              <a:endParaRPr sz="1200" b="1">
                <a:solidFill>
                  <a:schemeClr val="dk2"/>
                </a:solidFill>
              </a:endParaRPr>
            </a:p>
            <a:p>
              <a:pPr marL="0" lvl="0" indent="0" algn="l" rtl="0">
                <a:spcBef>
                  <a:spcPts val="0"/>
                </a:spcBef>
                <a:spcAft>
                  <a:spcPts val="0"/>
                </a:spcAft>
                <a:buNone/>
              </a:pPr>
              <a:r>
                <a:rPr lang="en-GB" sz="1200" b="1">
                  <a:solidFill>
                    <a:schemeClr val="dk2"/>
                  </a:solidFill>
                </a:rPr>
                <a:t>security</a:t>
              </a:r>
              <a:endParaRPr sz="1200" b="1">
                <a:solidFill>
                  <a:schemeClr val="dk2"/>
                </a:solidFill>
              </a:endParaRPr>
            </a:p>
          </p:txBody>
        </p:sp>
        <p:sp>
          <p:nvSpPr>
            <p:cNvPr id="164" name="Google Shape;164;p15"/>
            <p:cNvSpPr txBox="1"/>
            <p:nvPr/>
          </p:nvSpPr>
          <p:spPr>
            <a:xfrm>
              <a:off x="5446500" y="433425"/>
              <a:ext cx="87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App</a:t>
              </a:r>
              <a:endParaRPr sz="1200" b="1">
                <a:solidFill>
                  <a:schemeClr val="dk2"/>
                </a:solidFill>
              </a:endParaRPr>
            </a:p>
            <a:p>
              <a:pPr marL="0" lvl="0" indent="0" algn="l" rtl="0">
                <a:spcBef>
                  <a:spcPts val="0"/>
                </a:spcBef>
                <a:spcAft>
                  <a:spcPts val="0"/>
                </a:spcAft>
                <a:buNone/>
              </a:pPr>
              <a:r>
                <a:rPr lang="en-GB" sz="1200" b="1">
                  <a:solidFill>
                    <a:schemeClr val="dk2"/>
                  </a:solidFill>
                </a:rPr>
                <a:t>security</a:t>
              </a:r>
              <a:endParaRPr sz="1200" b="1">
                <a:solidFill>
                  <a:schemeClr val="dk2"/>
                </a:solidFill>
              </a:endParaRPr>
            </a:p>
          </p:txBody>
        </p:sp>
        <p:sp>
          <p:nvSpPr>
            <p:cNvPr id="165" name="Google Shape;165;p15"/>
            <p:cNvSpPr txBox="1"/>
            <p:nvPr/>
          </p:nvSpPr>
          <p:spPr>
            <a:xfrm>
              <a:off x="6233350" y="819450"/>
              <a:ext cx="874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Data</a:t>
              </a:r>
              <a:endParaRPr sz="1200" b="1">
                <a:solidFill>
                  <a:schemeClr val="dk2"/>
                </a:solidFill>
              </a:endParaRPr>
            </a:p>
            <a:p>
              <a:pPr marL="0" lvl="0" indent="0" algn="l" rtl="0">
                <a:spcBef>
                  <a:spcPts val="0"/>
                </a:spcBef>
                <a:spcAft>
                  <a:spcPts val="0"/>
                </a:spcAft>
                <a:buNone/>
              </a:pPr>
              <a:r>
                <a:rPr lang="en-GB" sz="1200" b="1">
                  <a:solidFill>
                    <a:schemeClr val="dk2"/>
                  </a:solidFill>
                </a:rPr>
                <a:t>security</a:t>
              </a:r>
              <a:endParaRPr sz="1200" b="1">
                <a:solidFill>
                  <a:schemeClr val="dk2"/>
                </a:solidFill>
              </a:endParaRPr>
            </a:p>
          </p:txBody>
        </p:sp>
        <p:sp>
          <p:nvSpPr>
            <p:cNvPr id="166" name="Google Shape;166;p15"/>
            <p:cNvSpPr txBox="1"/>
            <p:nvPr/>
          </p:nvSpPr>
          <p:spPr>
            <a:xfrm>
              <a:off x="6867750" y="1488575"/>
              <a:ext cx="874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2"/>
                  </a:solidFill>
                </a:rPr>
                <a:t>Mission-critical</a:t>
              </a:r>
              <a:endParaRPr sz="1200" b="1">
                <a:solidFill>
                  <a:schemeClr val="dk2"/>
                </a:solidFill>
              </a:endParaRPr>
            </a:p>
            <a:p>
              <a:pPr marL="0" lvl="0" indent="0" algn="l" rtl="0">
                <a:spcBef>
                  <a:spcPts val="0"/>
                </a:spcBef>
                <a:spcAft>
                  <a:spcPts val="0"/>
                </a:spcAft>
                <a:buNone/>
              </a:pPr>
              <a:r>
                <a:rPr lang="en-GB" sz="1200" b="1">
                  <a:solidFill>
                    <a:schemeClr val="dk2"/>
                  </a:solidFill>
                </a:rPr>
                <a:t>security</a:t>
              </a:r>
              <a:endParaRPr sz="1200" b="1">
                <a:solidFill>
                  <a:schemeClr val="dk2"/>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170"/>
        <p:cNvGrpSpPr/>
        <p:nvPr/>
      </p:nvGrpSpPr>
      <p:grpSpPr>
        <a:xfrm>
          <a:off x="0" y="0"/>
          <a:ext cx="0" cy="0"/>
          <a:chOff x="0" y="0"/>
          <a:chExt cx="0" cy="0"/>
        </a:xfrm>
      </p:grpSpPr>
      <p:sp>
        <p:nvSpPr>
          <p:cNvPr id="171" name="Google Shape;171;p16"/>
          <p:cNvSpPr txBox="1"/>
          <p:nvPr/>
        </p:nvSpPr>
        <p:spPr>
          <a:xfrm>
            <a:off x="380900" y="410350"/>
            <a:ext cx="1825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rPr>
              <a:t>human</a:t>
            </a:r>
            <a:endParaRPr sz="1800">
              <a:solidFill>
                <a:schemeClr val="lt1"/>
              </a:solidFill>
            </a:endParaRPr>
          </a:p>
          <a:p>
            <a:pPr marL="0" lvl="0" indent="0" algn="l" rtl="0">
              <a:spcBef>
                <a:spcPts val="0"/>
              </a:spcBef>
              <a:spcAft>
                <a:spcPts val="0"/>
              </a:spcAft>
              <a:buNone/>
            </a:pPr>
            <a:r>
              <a:rPr lang="en-GB" sz="1800">
                <a:solidFill>
                  <a:schemeClr val="lt1"/>
                </a:solidFill>
              </a:rPr>
              <a:t>layer</a:t>
            </a:r>
            <a:endParaRPr sz="1800">
              <a:solidFill>
                <a:schemeClr val="lt1"/>
              </a:solidFill>
            </a:endParaRPr>
          </a:p>
        </p:txBody>
      </p:sp>
      <p:sp>
        <p:nvSpPr>
          <p:cNvPr id="172" name="Google Shape;172;p16"/>
          <p:cNvSpPr/>
          <p:nvPr/>
        </p:nvSpPr>
        <p:spPr>
          <a:xfrm flipH="1">
            <a:off x="1628700" y="202525"/>
            <a:ext cx="2240700" cy="294000"/>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Secure behavior</a:t>
            </a:r>
            <a:endParaRPr sz="1000">
              <a:solidFill>
                <a:schemeClr val="lt1"/>
              </a:solidFill>
            </a:endParaRPr>
          </a:p>
        </p:txBody>
      </p:sp>
      <p:sp>
        <p:nvSpPr>
          <p:cNvPr id="173" name="Google Shape;173;p16"/>
          <p:cNvSpPr/>
          <p:nvPr/>
        </p:nvSpPr>
        <p:spPr>
          <a:xfrm flipH="1">
            <a:off x="6241600" y="202525"/>
            <a:ext cx="2240700" cy="294000"/>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Secure by design</a:t>
            </a:r>
            <a:endParaRPr sz="1000">
              <a:solidFill>
                <a:schemeClr val="lt1"/>
              </a:solidFill>
            </a:endParaRPr>
          </a:p>
        </p:txBody>
      </p:sp>
      <p:sp>
        <p:nvSpPr>
          <p:cNvPr id="174" name="Google Shape;174;p16"/>
          <p:cNvSpPr/>
          <p:nvPr/>
        </p:nvSpPr>
        <p:spPr>
          <a:xfrm flipH="1">
            <a:off x="1640427" y="543521"/>
            <a:ext cx="1092600" cy="728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customer behavior</a:t>
            </a:r>
            <a:endParaRPr sz="1000">
              <a:solidFill>
                <a:schemeClr val="lt1"/>
              </a:solidFill>
            </a:endParaRPr>
          </a:p>
          <a:p>
            <a:pPr marL="0" lvl="0" indent="0" algn="ctr" rtl="0">
              <a:spcBef>
                <a:spcPts val="0"/>
              </a:spcBef>
              <a:spcAft>
                <a:spcPts val="0"/>
              </a:spcAft>
              <a:buNone/>
            </a:pPr>
            <a:r>
              <a:rPr lang="en-GB" sz="1000">
                <a:solidFill>
                  <a:schemeClr val="lt1"/>
                </a:solidFill>
              </a:rPr>
              <a:t>policies</a:t>
            </a:r>
            <a:endParaRPr sz="1000">
              <a:solidFill>
                <a:schemeClr val="lt1"/>
              </a:solidFill>
            </a:endParaRPr>
          </a:p>
        </p:txBody>
      </p:sp>
      <p:sp>
        <p:nvSpPr>
          <p:cNvPr id="175" name="Google Shape;175;p16"/>
          <p:cNvSpPr/>
          <p:nvPr/>
        </p:nvSpPr>
        <p:spPr>
          <a:xfrm flipH="1">
            <a:off x="2776802" y="543521"/>
            <a:ext cx="1092600" cy="728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workforce behavior</a:t>
            </a:r>
            <a:endParaRPr sz="1000">
              <a:solidFill>
                <a:schemeClr val="lt1"/>
              </a:solidFill>
            </a:endParaRPr>
          </a:p>
          <a:p>
            <a:pPr marL="0" lvl="0" indent="0" algn="ctr" rtl="0">
              <a:spcBef>
                <a:spcPts val="0"/>
              </a:spcBef>
              <a:spcAft>
                <a:spcPts val="0"/>
              </a:spcAft>
              <a:buNone/>
            </a:pPr>
            <a:r>
              <a:rPr lang="en-GB" sz="1000">
                <a:solidFill>
                  <a:schemeClr val="lt1"/>
                </a:solidFill>
              </a:rPr>
              <a:t>training</a:t>
            </a:r>
            <a:endParaRPr sz="1000">
              <a:solidFill>
                <a:schemeClr val="lt1"/>
              </a:solidFill>
            </a:endParaRPr>
          </a:p>
        </p:txBody>
      </p:sp>
      <p:sp>
        <p:nvSpPr>
          <p:cNvPr id="176" name="Google Shape;176;p16"/>
          <p:cNvSpPr/>
          <p:nvPr/>
        </p:nvSpPr>
        <p:spPr>
          <a:xfrm flipH="1">
            <a:off x="3935175" y="202525"/>
            <a:ext cx="1539600" cy="294000"/>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privacy</a:t>
            </a:r>
            <a:endParaRPr sz="1000">
              <a:solidFill>
                <a:schemeClr val="lt1"/>
              </a:solidFill>
            </a:endParaRPr>
          </a:p>
        </p:txBody>
      </p:sp>
      <p:sp>
        <p:nvSpPr>
          <p:cNvPr id="177" name="Google Shape;177;p16"/>
          <p:cNvSpPr/>
          <p:nvPr/>
        </p:nvSpPr>
        <p:spPr>
          <a:xfrm flipH="1">
            <a:off x="3935177" y="543516"/>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GDPR</a:t>
            </a:r>
            <a:endParaRPr sz="1000">
              <a:solidFill>
                <a:schemeClr val="lt1"/>
              </a:solidFill>
            </a:endParaRPr>
          </a:p>
        </p:txBody>
      </p:sp>
      <p:sp>
        <p:nvSpPr>
          <p:cNvPr id="178" name="Google Shape;178;p16"/>
          <p:cNvSpPr/>
          <p:nvPr/>
        </p:nvSpPr>
        <p:spPr>
          <a:xfrm flipH="1">
            <a:off x="3935177" y="946616"/>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SSI</a:t>
            </a:r>
            <a:endParaRPr sz="1000">
              <a:solidFill>
                <a:schemeClr val="lt1"/>
              </a:solidFill>
            </a:endParaRPr>
          </a:p>
        </p:txBody>
      </p:sp>
      <p:sp>
        <p:nvSpPr>
          <p:cNvPr id="179" name="Google Shape;179;p16"/>
          <p:cNvSpPr/>
          <p:nvPr/>
        </p:nvSpPr>
        <p:spPr>
          <a:xfrm flipH="1">
            <a:off x="6241600" y="574026"/>
            <a:ext cx="1092600" cy="3561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Tech. manufacturers</a:t>
            </a:r>
            <a:endParaRPr sz="1000">
              <a:solidFill>
                <a:schemeClr val="lt1"/>
              </a:solidFill>
            </a:endParaRPr>
          </a:p>
        </p:txBody>
      </p:sp>
      <p:sp>
        <p:nvSpPr>
          <p:cNvPr id="180" name="Google Shape;180;p16"/>
          <p:cNvSpPr/>
          <p:nvPr/>
        </p:nvSpPr>
        <p:spPr>
          <a:xfrm flipH="1">
            <a:off x="7387825" y="574023"/>
            <a:ext cx="1092600" cy="3561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Tech. consumers</a:t>
            </a:r>
            <a:endParaRPr sz="1000">
              <a:solidFill>
                <a:schemeClr val="lt1"/>
              </a:solidFill>
            </a:endParaRPr>
          </a:p>
        </p:txBody>
      </p:sp>
      <p:sp>
        <p:nvSpPr>
          <p:cNvPr id="181" name="Google Shape;181;p16"/>
          <p:cNvSpPr/>
          <p:nvPr/>
        </p:nvSpPr>
        <p:spPr>
          <a:xfrm>
            <a:off x="1291875" y="256900"/>
            <a:ext cx="253800" cy="1045800"/>
          </a:xfrm>
          <a:prstGeom prst="leftBrace">
            <a:avLst>
              <a:gd name="adj1" fmla="val 50000"/>
              <a:gd name="adj2" fmla="val 4986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2" name="Google Shape;182;p16"/>
          <p:cNvSpPr txBox="1"/>
          <p:nvPr/>
        </p:nvSpPr>
        <p:spPr>
          <a:xfrm>
            <a:off x="126975" y="1909050"/>
            <a:ext cx="1353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rPr>
              <a:t>perimeter</a:t>
            </a:r>
            <a:endParaRPr sz="1800">
              <a:solidFill>
                <a:schemeClr val="lt1"/>
              </a:solidFill>
            </a:endParaRPr>
          </a:p>
          <a:p>
            <a:pPr marL="0" lvl="0" indent="0" algn="l" rtl="0">
              <a:spcBef>
                <a:spcPts val="0"/>
              </a:spcBef>
              <a:spcAft>
                <a:spcPts val="0"/>
              </a:spcAft>
              <a:buNone/>
            </a:pPr>
            <a:r>
              <a:rPr lang="en-GB" sz="1800">
                <a:solidFill>
                  <a:schemeClr val="lt1"/>
                </a:solidFill>
              </a:rPr>
              <a:t>security</a:t>
            </a:r>
            <a:endParaRPr sz="1800">
              <a:solidFill>
                <a:schemeClr val="lt1"/>
              </a:solidFill>
            </a:endParaRPr>
          </a:p>
        </p:txBody>
      </p:sp>
      <p:sp>
        <p:nvSpPr>
          <p:cNvPr id="183" name="Google Shape;183;p16"/>
          <p:cNvSpPr/>
          <p:nvPr/>
        </p:nvSpPr>
        <p:spPr>
          <a:xfrm>
            <a:off x="1291875" y="1602150"/>
            <a:ext cx="253800" cy="1045800"/>
          </a:xfrm>
          <a:prstGeom prst="leftBrace">
            <a:avLst>
              <a:gd name="adj1" fmla="val 50000"/>
              <a:gd name="adj2" fmla="val 4986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16"/>
          <p:cNvSpPr/>
          <p:nvPr/>
        </p:nvSpPr>
        <p:spPr>
          <a:xfrm>
            <a:off x="1291875" y="2852075"/>
            <a:ext cx="253800" cy="1045800"/>
          </a:xfrm>
          <a:prstGeom prst="leftBrace">
            <a:avLst>
              <a:gd name="adj1" fmla="val 50000"/>
              <a:gd name="adj2" fmla="val 4986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5" name="Google Shape;185;p16"/>
          <p:cNvSpPr txBox="1"/>
          <p:nvPr/>
        </p:nvSpPr>
        <p:spPr>
          <a:xfrm>
            <a:off x="126975" y="3005525"/>
            <a:ext cx="1353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chemeClr val="lt1"/>
                </a:solidFill>
              </a:rPr>
              <a:t>endpoint</a:t>
            </a:r>
            <a:endParaRPr sz="1800">
              <a:solidFill>
                <a:schemeClr val="lt1"/>
              </a:solidFill>
            </a:endParaRPr>
          </a:p>
          <a:p>
            <a:pPr marL="0" lvl="0" indent="0" algn="l" rtl="0">
              <a:spcBef>
                <a:spcPts val="0"/>
              </a:spcBef>
              <a:spcAft>
                <a:spcPts val="0"/>
              </a:spcAft>
              <a:buNone/>
            </a:pPr>
            <a:r>
              <a:rPr lang="en-GB" sz="1800">
                <a:solidFill>
                  <a:schemeClr val="lt1"/>
                </a:solidFill>
              </a:rPr>
              <a:t>security</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189"/>
        <p:cNvGrpSpPr/>
        <p:nvPr/>
      </p:nvGrpSpPr>
      <p:grpSpPr>
        <a:xfrm>
          <a:off x="0" y="0"/>
          <a:ext cx="0" cy="0"/>
          <a:chOff x="0" y="0"/>
          <a:chExt cx="0" cy="0"/>
        </a:xfrm>
      </p:grpSpPr>
      <p:sp>
        <p:nvSpPr>
          <p:cNvPr id="190" name="Google Shape;190;p17"/>
          <p:cNvSpPr/>
          <p:nvPr/>
        </p:nvSpPr>
        <p:spPr>
          <a:xfrm flipH="1">
            <a:off x="1690583" y="1367812"/>
            <a:ext cx="4593300" cy="294000"/>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Logical Access Mgt (LAM) orchestration</a:t>
            </a:r>
            <a:endParaRPr sz="1000">
              <a:solidFill>
                <a:schemeClr val="lt1"/>
              </a:solidFill>
            </a:endParaRPr>
          </a:p>
        </p:txBody>
      </p:sp>
      <p:sp>
        <p:nvSpPr>
          <p:cNvPr id="191" name="Google Shape;191;p17"/>
          <p:cNvSpPr/>
          <p:nvPr/>
        </p:nvSpPr>
        <p:spPr>
          <a:xfrm flipH="1">
            <a:off x="1690402" y="1716142"/>
            <a:ext cx="1092600" cy="728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Identity scoping</a:t>
            </a:r>
            <a:endParaRPr sz="1000">
              <a:solidFill>
                <a:schemeClr val="lt1"/>
              </a:solidFill>
            </a:endParaRPr>
          </a:p>
        </p:txBody>
      </p:sp>
      <p:sp>
        <p:nvSpPr>
          <p:cNvPr id="192" name="Google Shape;192;p17"/>
          <p:cNvSpPr/>
          <p:nvPr/>
        </p:nvSpPr>
        <p:spPr>
          <a:xfrm flipH="1">
            <a:off x="2781466" y="1716142"/>
            <a:ext cx="1183200" cy="728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AuthN</a:t>
            </a:r>
            <a:endParaRPr sz="1000">
              <a:solidFill>
                <a:schemeClr val="lt1"/>
              </a:solidFill>
            </a:endParaRPr>
          </a:p>
        </p:txBody>
      </p:sp>
      <p:sp>
        <p:nvSpPr>
          <p:cNvPr id="193" name="Google Shape;193;p17"/>
          <p:cNvSpPr/>
          <p:nvPr/>
        </p:nvSpPr>
        <p:spPr>
          <a:xfrm flipH="1">
            <a:off x="3964533" y="1716142"/>
            <a:ext cx="1092600" cy="728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AuthZ</a:t>
            </a:r>
            <a:endParaRPr sz="1000">
              <a:solidFill>
                <a:schemeClr val="lt1"/>
              </a:solidFill>
            </a:endParaRPr>
          </a:p>
        </p:txBody>
      </p:sp>
      <p:sp>
        <p:nvSpPr>
          <p:cNvPr id="194" name="Google Shape;194;p17"/>
          <p:cNvSpPr/>
          <p:nvPr/>
        </p:nvSpPr>
        <p:spPr>
          <a:xfrm flipH="1">
            <a:off x="5056938" y="1716142"/>
            <a:ext cx="1222800" cy="728700"/>
          </a:xfrm>
          <a:prstGeom prst="cube">
            <a:avLst>
              <a:gd name="adj" fmla="val 12130"/>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Access</a:t>
            </a:r>
            <a:endParaRPr sz="1000">
              <a:solidFill>
                <a:schemeClr val="lt1"/>
              </a:solidFill>
            </a:endParaRPr>
          </a:p>
          <a:p>
            <a:pPr marL="0" lvl="0" indent="0" algn="ctr" rtl="0">
              <a:spcBef>
                <a:spcPts val="0"/>
              </a:spcBef>
              <a:spcAft>
                <a:spcPts val="0"/>
              </a:spcAft>
              <a:buNone/>
            </a:pPr>
            <a:r>
              <a:rPr lang="en-GB" sz="1000">
                <a:solidFill>
                  <a:schemeClr val="lt1"/>
                </a:solidFill>
              </a:rPr>
              <a:t>Principles &amp; Policies</a:t>
            </a:r>
            <a:endParaRPr sz="1000">
              <a:solidFill>
                <a:schemeClr val="lt1"/>
              </a:solidFill>
            </a:endParaRPr>
          </a:p>
        </p:txBody>
      </p:sp>
      <p:sp>
        <p:nvSpPr>
          <p:cNvPr id="195" name="Google Shape;195;p17"/>
          <p:cNvSpPr/>
          <p:nvPr/>
        </p:nvSpPr>
        <p:spPr>
          <a:xfrm flipH="1">
            <a:off x="6279947" y="1367654"/>
            <a:ext cx="1626600" cy="1077000"/>
          </a:xfrm>
          <a:prstGeom prst="cube">
            <a:avLst>
              <a:gd name="adj" fmla="val 717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1"/>
                </a:solidFill>
              </a:rPr>
              <a:t>Privileged Access Mgt</a:t>
            </a:r>
            <a:endParaRPr sz="1000">
              <a:solidFill>
                <a:schemeClr val="lt1"/>
              </a:solidFill>
            </a:endParaRPr>
          </a:p>
          <a:p>
            <a:pPr marL="0" lvl="0" indent="0" algn="ctr" rtl="0">
              <a:spcBef>
                <a:spcPts val="0"/>
              </a:spcBef>
              <a:spcAft>
                <a:spcPts val="0"/>
              </a:spcAft>
              <a:buNone/>
            </a:pPr>
            <a:r>
              <a:rPr lang="en-GB" sz="1000">
                <a:solidFill>
                  <a:schemeClr val="lt1"/>
                </a:solidFill>
              </a:rPr>
              <a:t>(PAM)</a:t>
            </a:r>
            <a:endParaRPr sz="1000">
              <a:solidFill>
                <a:schemeClr val="lt1"/>
              </a:solidFill>
            </a:endParaRPr>
          </a:p>
        </p:txBody>
      </p:sp>
      <p:sp>
        <p:nvSpPr>
          <p:cNvPr id="196" name="Google Shape;196;p17"/>
          <p:cNvSpPr/>
          <p:nvPr/>
        </p:nvSpPr>
        <p:spPr>
          <a:xfrm flipH="1">
            <a:off x="7913681" y="1367812"/>
            <a:ext cx="1002300" cy="1077000"/>
          </a:xfrm>
          <a:prstGeom prst="cube">
            <a:avLst>
              <a:gd name="adj" fmla="val 6733"/>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chemeClr val="lt1"/>
                </a:solidFill>
              </a:rPr>
              <a:t>Provisioning</a:t>
            </a:r>
            <a:endParaRPr sz="1000">
              <a:solidFill>
                <a:schemeClr val="lt1"/>
              </a:solidFill>
            </a:endParaRPr>
          </a:p>
        </p:txBody>
      </p:sp>
      <p:sp>
        <p:nvSpPr>
          <p:cNvPr id="197" name="Google Shape;197;p17"/>
          <p:cNvSpPr/>
          <p:nvPr/>
        </p:nvSpPr>
        <p:spPr>
          <a:xfrm flipH="1">
            <a:off x="1678679" y="2499128"/>
            <a:ext cx="5127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B2E</a:t>
            </a:r>
            <a:endParaRPr sz="1000">
              <a:solidFill>
                <a:schemeClr val="lt1"/>
              </a:solidFill>
            </a:endParaRPr>
          </a:p>
        </p:txBody>
      </p:sp>
      <p:sp>
        <p:nvSpPr>
          <p:cNvPr id="198" name="Google Shape;198;p17"/>
          <p:cNvSpPr/>
          <p:nvPr/>
        </p:nvSpPr>
        <p:spPr>
          <a:xfrm flipH="1">
            <a:off x="2191402" y="2499128"/>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B2B</a:t>
            </a:r>
            <a:endParaRPr sz="1000">
              <a:solidFill>
                <a:schemeClr val="lt1"/>
              </a:solidFill>
            </a:endParaRPr>
          </a:p>
        </p:txBody>
      </p:sp>
      <p:sp>
        <p:nvSpPr>
          <p:cNvPr id="199" name="Google Shape;199;p17"/>
          <p:cNvSpPr/>
          <p:nvPr/>
        </p:nvSpPr>
        <p:spPr>
          <a:xfrm flipH="1">
            <a:off x="2781442" y="2499128"/>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SAML</a:t>
            </a:r>
            <a:endParaRPr sz="1000">
              <a:solidFill>
                <a:schemeClr val="lt1"/>
              </a:solidFill>
            </a:endParaRPr>
          </a:p>
        </p:txBody>
      </p:sp>
      <p:sp>
        <p:nvSpPr>
          <p:cNvPr id="200" name="Google Shape;200;p17"/>
          <p:cNvSpPr/>
          <p:nvPr/>
        </p:nvSpPr>
        <p:spPr>
          <a:xfrm flipH="1">
            <a:off x="3370009" y="2496932"/>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SSO</a:t>
            </a:r>
            <a:endParaRPr sz="1000">
              <a:solidFill>
                <a:schemeClr val="lt1"/>
              </a:solidFill>
            </a:endParaRPr>
          </a:p>
        </p:txBody>
      </p:sp>
      <p:sp>
        <p:nvSpPr>
          <p:cNvPr id="201" name="Google Shape;201;p17"/>
          <p:cNvSpPr/>
          <p:nvPr/>
        </p:nvSpPr>
        <p:spPr>
          <a:xfrm flipH="1">
            <a:off x="3962958" y="2499128"/>
            <a:ext cx="1092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Coarse-grain</a:t>
            </a:r>
            <a:endParaRPr sz="1000">
              <a:solidFill>
                <a:schemeClr val="lt1"/>
              </a:solidFill>
            </a:endParaRPr>
          </a:p>
        </p:txBody>
      </p:sp>
      <p:sp>
        <p:nvSpPr>
          <p:cNvPr id="202" name="Google Shape;202;p17"/>
          <p:cNvSpPr/>
          <p:nvPr/>
        </p:nvSpPr>
        <p:spPr>
          <a:xfrm flipH="1">
            <a:off x="5054615" y="2509041"/>
            <a:ext cx="7803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Emergency</a:t>
            </a:r>
            <a:endParaRPr sz="1000">
              <a:solidFill>
                <a:schemeClr val="lt1"/>
              </a:solidFill>
            </a:endParaRPr>
          </a:p>
        </p:txBody>
      </p:sp>
      <p:sp>
        <p:nvSpPr>
          <p:cNvPr id="203" name="Google Shape;203;p17"/>
          <p:cNvSpPr/>
          <p:nvPr/>
        </p:nvSpPr>
        <p:spPr>
          <a:xfrm flipH="1">
            <a:off x="5840236" y="2509041"/>
            <a:ext cx="4395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SoD</a:t>
            </a:r>
            <a:endParaRPr sz="1000">
              <a:solidFill>
                <a:schemeClr val="lt1"/>
              </a:solidFill>
            </a:endParaRPr>
          </a:p>
        </p:txBody>
      </p:sp>
      <p:sp>
        <p:nvSpPr>
          <p:cNvPr id="204" name="Google Shape;204;p17"/>
          <p:cNvSpPr/>
          <p:nvPr/>
        </p:nvSpPr>
        <p:spPr>
          <a:xfrm flipH="1">
            <a:off x="6283896" y="2517613"/>
            <a:ext cx="4029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PSM</a:t>
            </a:r>
            <a:endParaRPr sz="1000">
              <a:solidFill>
                <a:schemeClr val="lt1"/>
              </a:solidFill>
            </a:endParaRPr>
          </a:p>
        </p:txBody>
      </p:sp>
      <p:sp>
        <p:nvSpPr>
          <p:cNvPr id="205" name="Google Shape;205;p17"/>
          <p:cNvSpPr/>
          <p:nvPr/>
        </p:nvSpPr>
        <p:spPr>
          <a:xfrm flipH="1">
            <a:off x="6690872" y="2516188"/>
            <a:ext cx="12228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Insider Threat Mgt</a:t>
            </a:r>
            <a:endParaRPr sz="1000">
              <a:solidFill>
                <a:schemeClr val="lt1"/>
              </a:solidFill>
            </a:endParaRPr>
          </a:p>
        </p:txBody>
      </p:sp>
      <p:sp>
        <p:nvSpPr>
          <p:cNvPr id="206" name="Google Shape;206;p17"/>
          <p:cNvSpPr/>
          <p:nvPr/>
        </p:nvSpPr>
        <p:spPr>
          <a:xfrm flipH="1">
            <a:off x="7906843" y="2512347"/>
            <a:ext cx="5070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JML</a:t>
            </a:r>
            <a:endParaRPr sz="1000">
              <a:solidFill>
                <a:schemeClr val="lt1"/>
              </a:solidFill>
            </a:endParaRPr>
          </a:p>
        </p:txBody>
      </p:sp>
      <p:sp>
        <p:nvSpPr>
          <p:cNvPr id="207" name="Google Shape;207;p17"/>
          <p:cNvSpPr/>
          <p:nvPr/>
        </p:nvSpPr>
        <p:spPr>
          <a:xfrm flipH="1">
            <a:off x="8408982" y="2512347"/>
            <a:ext cx="5070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JIT</a:t>
            </a:r>
            <a:endParaRPr sz="1000">
              <a:solidFill>
                <a:schemeClr val="lt1"/>
              </a:solidFill>
            </a:endParaRPr>
          </a:p>
        </p:txBody>
      </p:sp>
      <p:sp>
        <p:nvSpPr>
          <p:cNvPr id="208" name="Google Shape;208;p17"/>
          <p:cNvSpPr/>
          <p:nvPr/>
        </p:nvSpPr>
        <p:spPr>
          <a:xfrm flipH="1">
            <a:off x="2185702" y="2909777"/>
            <a:ext cx="597300" cy="356100"/>
          </a:xfrm>
          <a:prstGeom prst="cube">
            <a:avLst>
              <a:gd name="adj" fmla="val 23081"/>
            </a:avLst>
          </a:prstGeom>
          <a:solidFill>
            <a:srgbClr val="999999"/>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B2C</a:t>
            </a:r>
            <a:endParaRPr sz="1000">
              <a:solidFill>
                <a:schemeClr val="lt1"/>
              </a:solidFill>
            </a:endParaRPr>
          </a:p>
        </p:txBody>
      </p:sp>
      <p:sp>
        <p:nvSpPr>
          <p:cNvPr id="209" name="Google Shape;209;p17"/>
          <p:cNvSpPr/>
          <p:nvPr/>
        </p:nvSpPr>
        <p:spPr>
          <a:xfrm flipH="1">
            <a:off x="2783023" y="2905386"/>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OAuth</a:t>
            </a:r>
            <a:endParaRPr sz="1000">
              <a:solidFill>
                <a:schemeClr val="lt1"/>
              </a:solidFill>
            </a:endParaRPr>
          </a:p>
        </p:txBody>
      </p:sp>
      <p:sp>
        <p:nvSpPr>
          <p:cNvPr id="210" name="Google Shape;210;p17"/>
          <p:cNvSpPr/>
          <p:nvPr/>
        </p:nvSpPr>
        <p:spPr>
          <a:xfrm flipH="1">
            <a:off x="3373040" y="2904295"/>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MFA</a:t>
            </a:r>
            <a:endParaRPr sz="1000">
              <a:solidFill>
                <a:schemeClr val="lt1"/>
              </a:solidFill>
            </a:endParaRPr>
          </a:p>
        </p:txBody>
      </p:sp>
      <p:sp>
        <p:nvSpPr>
          <p:cNvPr id="211" name="Google Shape;211;p17"/>
          <p:cNvSpPr/>
          <p:nvPr/>
        </p:nvSpPr>
        <p:spPr>
          <a:xfrm flipH="1">
            <a:off x="3968541" y="2909777"/>
            <a:ext cx="1092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Fine-grain</a:t>
            </a:r>
            <a:endParaRPr sz="1000">
              <a:solidFill>
                <a:schemeClr val="lt1"/>
              </a:solidFill>
            </a:endParaRPr>
          </a:p>
        </p:txBody>
      </p:sp>
      <p:sp>
        <p:nvSpPr>
          <p:cNvPr id="212" name="Google Shape;212;p17"/>
          <p:cNvSpPr/>
          <p:nvPr/>
        </p:nvSpPr>
        <p:spPr>
          <a:xfrm flipH="1">
            <a:off x="5056938" y="2919690"/>
            <a:ext cx="12228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Least privilege</a:t>
            </a:r>
            <a:endParaRPr sz="1000">
              <a:solidFill>
                <a:schemeClr val="lt1"/>
              </a:solidFill>
            </a:endParaRPr>
          </a:p>
        </p:txBody>
      </p:sp>
      <p:sp>
        <p:nvSpPr>
          <p:cNvPr id="213" name="Google Shape;213;p17"/>
          <p:cNvSpPr/>
          <p:nvPr/>
        </p:nvSpPr>
        <p:spPr>
          <a:xfrm flipH="1">
            <a:off x="6285156" y="2909777"/>
            <a:ext cx="9522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l" rtl="0">
              <a:spcBef>
                <a:spcPts val="0"/>
              </a:spcBef>
              <a:spcAft>
                <a:spcPts val="0"/>
              </a:spcAft>
              <a:buNone/>
            </a:pPr>
            <a:r>
              <a:rPr lang="en-GB" sz="1000">
                <a:solidFill>
                  <a:schemeClr val="lt1"/>
                </a:solidFill>
              </a:rPr>
              <a:t>Password Mgt</a:t>
            </a:r>
            <a:endParaRPr sz="1000">
              <a:solidFill>
                <a:schemeClr val="lt1"/>
              </a:solidFill>
            </a:endParaRPr>
          </a:p>
        </p:txBody>
      </p:sp>
      <p:sp>
        <p:nvSpPr>
          <p:cNvPr id="214" name="Google Shape;214;p17"/>
          <p:cNvSpPr/>
          <p:nvPr/>
        </p:nvSpPr>
        <p:spPr>
          <a:xfrm flipH="1">
            <a:off x="7229072" y="2904308"/>
            <a:ext cx="684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Vault</a:t>
            </a:r>
            <a:endParaRPr sz="1000">
              <a:solidFill>
                <a:schemeClr val="lt1"/>
              </a:solidFill>
            </a:endParaRPr>
          </a:p>
        </p:txBody>
      </p:sp>
      <p:sp>
        <p:nvSpPr>
          <p:cNvPr id="215" name="Google Shape;215;p17"/>
          <p:cNvSpPr/>
          <p:nvPr/>
        </p:nvSpPr>
        <p:spPr>
          <a:xfrm flipH="1">
            <a:off x="5056938" y="3330339"/>
            <a:ext cx="1222800" cy="445500"/>
          </a:xfrm>
          <a:prstGeom prst="cube">
            <a:avLst>
              <a:gd name="adj" fmla="val 17393"/>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ACL, ABAC, RBAC, RAdAC</a:t>
            </a:r>
            <a:endParaRPr sz="1000">
              <a:solidFill>
                <a:schemeClr val="lt1"/>
              </a:solidFill>
            </a:endParaRPr>
          </a:p>
        </p:txBody>
      </p:sp>
      <p:sp>
        <p:nvSpPr>
          <p:cNvPr id="216" name="Google Shape;216;p17"/>
          <p:cNvSpPr/>
          <p:nvPr/>
        </p:nvSpPr>
        <p:spPr>
          <a:xfrm flipH="1">
            <a:off x="1678679" y="2899864"/>
            <a:ext cx="5127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M2M</a:t>
            </a:r>
            <a:endParaRPr sz="1000">
              <a:solidFill>
                <a:schemeClr val="lt1"/>
              </a:solidFill>
            </a:endParaRPr>
          </a:p>
        </p:txBody>
      </p:sp>
      <p:sp>
        <p:nvSpPr>
          <p:cNvPr id="217" name="Google Shape;217;p17"/>
          <p:cNvSpPr/>
          <p:nvPr/>
        </p:nvSpPr>
        <p:spPr>
          <a:xfrm flipH="1">
            <a:off x="3373040" y="3311644"/>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Digikey</a:t>
            </a:r>
            <a:endParaRPr sz="1000">
              <a:solidFill>
                <a:schemeClr val="lt1"/>
              </a:solidFill>
            </a:endParaRPr>
          </a:p>
        </p:txBody>
      </p:sp>
      <p:sp>
        <p:nvSpPr>
          <p:cNvPr id="218" name="Google Shape;218;p17"/>
          <p:cNvSpPr/>
          <p:nvPr/>
        </p:nvSpPr>
        <p:spPr>
          <a:xfrm flipH="1">
            <a:off x="2783023" y="3311644"/>
            <a:ext cx="591600" cy="356100"/>
          </a:xfrm>
          <a:prstGeom prst="cube">
            <a:avLst>
              <a:gd name="adj" fmla="val 23081"/>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OIDC</a:t>
            </a:r>
            <a:endParaRPr sz="1000">
              <a:solidFill>
                <a:schemeClr val="lt1"/>
              </a:solidFill>
            </a:endParaRPr>
          </a:p>
        </p:txBody>
      </p:sp>
      <p:sp>
        <p:nvSpPr>
          <p:cNvPr id="219" name="Google Shape;219;p17"/>
          <p:cNvSpPr/>
          <p:nvPr/>
        </p:nvSpPr>
        <p:spPr>
          <a:xfrm flipH="1">
            <a:off x="2213475" y="3297783"/>
            <a:ext cx="597300" cy="356100"/>
          </a:xfrm>
          <a:prstGeom prst="cube">
            <a:avLst>
              <a:gd name="adj" fmla="val 23081"/>
            </a:avLst>
          </a:prstGeom>
          <a:solidFill>
            <a:srgbClr val="999999"/>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B2B2C</a:t>
            </a:r>
            <a:endParaRPr sz="1000">
              <a:solidFill>
                <a:schemeClr val="lt1"/>
              </a:solidFill>
            </a:endParaRPr>
          </a:p>
        </p:txBody>
      </p:sp>
      <p:sp>
        <p:nvSpPr>
          <p:cNvPr id="220" name="Google Shape;220;p17"/>
          <p:cNvSpPr/>
          <p:nvPr/>
        </p:nvSpPr>
        <p:spPr>
          <a:xfrm flipH="1">
            <a:off x="1690492" y="3294289"/>
            <a:ext cx="512700" cy="356100"/>
          </a:xfrm>
          <a:prstGeom prst="cube">
            <a:avLst>
              <a:gd name="adj" fmla="val 23081"/>
            </a:avLst>
          </a:prstGeom>
          <a:solidFill>
            <a:srgbClr val="999999"/>
          </a:solidFill>
          <a:ln w="9525" cap="flat" cmpd="sng">
            <a:solidFill>
              <a:srgbClr val="666666"/>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18000" tIns="91425" rIns="18000" bIns="91425" anchor="ctr" anchorCtr="0">
            <a:noAutofit/>
          </a:bodyPr>
          <a:lstStyle/>
          <a:p>
            <a:pPr marL="0" lvl="0" indent="0" algn="ctr" rtl="0">
              <a:spcBef>
                <a:spcPts val="0"/>
              </a:spcBef>
              <a:spcAft>
                <a:spcPts val="0"/>
              </a:spcAft>
              <a:buNone/>
            </a:pPr>
            <a:r>
              <a:rPr lang="en-GB" sz="1000">
                <a:solidFill>
                  <a:schemeClr val="lt1"/>
                </a:solidFill>
              </a:rPr>
              <a:t>Citizen</a:t>
            </a:r>
            <a:endParaRPr sz="1000">
              <a:solidFill>
                <a:schemeClr val="lt1"/>
              </a:solidFill>
            </a:endParaRPr>
          </a:p>
        </p:txBody>
      </p:sp>
      <p:sp>
        <p:nvSpPr>
          <p:cNvPr id="221" name="Google Shape;221;p17"/>
          <p:cNvSpPr/>
          <p:nvPr/>
        </p:nvSpPr>
        <p:spPr>
          <a:xfrm>
            <a:off x="1341850" y="1367663"/>
            <a:ext cx="253800" cy="2314800"/>
          </a:xfrm>
          <a:prstGeom prst="leftBrace">
            <a:avLst>
              <a:gd name="adj1" fmla="val 50000"/>
              <a:gd name="adj2" fmla="val 4986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2" name="Google Shape;222;p17"/>
          <p:cNvSpPr txBox="1"/>
          <p:nvPr/>
        </p:nvSpPr>
        <p:spPr>
          <a:xfrm>
            <a:off x="228025" y="2155613"/>
            <a:ext cx="1030800" cy="738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a:solidFill>
                  <a:schemeClr val="lt1"/>
                </a:solidFill>
              </a:rPr>
              <a:t>data security</a:t>
            </a:r>
            <a:endParaRPr sz="1800">
              <a:solidFill>
                <a:schemeClr val="lt1"/>
              </a:solidFill>
            </a:endParaRPr>
          </a:p>
        </p:txBody>
      </p:sp>
      <p:sp>
        <p:nvSpPr>
          <p:cNvPr id="223" name="Google Shape;223;p17"/>
          <p:cNvSpPr/>
          <p:nvPr/>
        </p:nvSpPr>
        <p:spPr>
          <a:xfrm>
            <a:off x="1347725" y="88569"/>
            <a:ext cx="253800" cy="1135500"/>
          </a:xfrm>
          <a:prstGeom prst="leftBrace">
            <a:avLst>
              <a:gd name="adj1" fmla="val 50000"/>
              <a:gd name="adj2" fmla="val 4986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4" name="Google Shape;224;p17"/>
          <p:cNvSpPr txBox="1"/>
          <p:nvPr/>
        </p:nvSpPr>
        <p:spPr>
          <a:xfrm>
            <a:off x="311050" y="286863"/>
            <a:ext cx="1030800" cy="738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a:solidFill>
                  <a:schemeClr val="lt1"/>
                </a:solidFill>
              </a:rPr>
              <a:t>app security</a:t>
            </a:r>
            <a:endParaRPr sz="1800">
              <a:solidFill>
                <a:schemeClr val="lt1"/>
              </a:solidFill>
            </a:endParaRPr>
          </a:p>
        </p:txBody>
      </p:sp>
      <p:sp>
        <p:nvSpPr>
          <p:cNvPr id="225" name="Google Shape;225;p17"/>
          <p:cNvSpPr/>
          <p:nvPr/>
        </p:nvSpPr>
        <p:spPr>
          <a:xfrm flipH="1">
            <a:off x="1690703" y="88575"/>
            <a:ext cx="2524800" cy="294000"/>
          </a:xfrm>
          <a:prstGeom prst="cube">
            <a:avLst>
              <a:gd name="adj" fmla="val 29927"/>
            </a:avLst>
          </a:prstGeom>
          <a:solidFill>
            <a:srgbClr val="999999"/>
          </a:solidFill>
          <a:ln w="9525" cap="flat" cmpd="sng">
            <a:solidFill>
              <a:schemeClr val="dk2"/>
            </a:solidFill>
            <a:prstDash val="solid"/>
            <a:round/>
            <a:headEnd type="none" w="sm" len="sm"/>
            <a:tailEnd type="none" w="sm" len="sm"/>
          </a:ln>
          <a:effectLst>
            <a:outerShdw blurRad="142875" dist="238125" dir="2640000" algn="bl" rotWithShape="0">
              <a:schemeClr val="dk1">
                <a:alpha val="16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chemeClr val="lt1"/>
                </a:solidFill>
              </a:rPr>
              <a:t>Device binding</a:t>
            </a:r>
            <a:endParaRPr sz="1000">
              <a:solidFill>
                <a:schemeClr val="lt1"/>
              </a:solidFill>
            </a:endParaRPr>
          </a:p>
        </p:txBody>
      </p:sp>
      <p:sp>
        <p:nvSpPr>
          <p:cNvPr id="226" name="Google Shape;226;p17"/>
          <p:cNvSpPr/>
          <p:nvPr/>
        </p:nvSpPr>
        <p:spPr>
          <a:xfrm>
            <a:off x="1341850" y="3826069"/>
            <a:ext cx="253800" cy="1135500"/>
          </a:xfrm>
          <a:prstGeom prst="leftBrace">
            <a:avLst>
              <a:gd name="adj1" fmla="val 50000"/>
              <a:gd name="adj2" fmla="val 49869"/>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17"/>
          <p:cNvSpPr txBox="1"/>
          <p:nvPr/>
        </p:nvSpPr>
        <p:spPr>
          <a:xfrm>
            <a:off x="311050" y="4024363"/>
            <a:ext cx="1030800" cy="1015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a:solidFill>
                  <a:schemeClr val="lt1"/>
                </a:solidFill>
              </a:rPr>
              <a:t>mission-critical security</a:t>
            </a: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18"/>
          <p:cNvPicPr preferRelativeResize="0"/>
          <p:nvPr/>
        </p:nvPicPr>
        <p:blipFill>
          <a:blip r:embed="rId3">
            <a:alphaModFix/>
          </a:blip>
          <a:stretch>
            <a:fillRect/>
          </a:stretch>
        </p:blipFill>
        <p:spPr>
          <a:xfrm>
            <a:off x="0" y="0"/>
            <a:ext cx="9143997" cy="49827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999999"/>
            </a:gs>
            <a:gs pos="100000">
              <a:srgbClr val="737373"/>
            </a:gs>
          </a:gsLst>
          <a:path path="circle">
            <a:fillToRect l="50000" t="50000" r="50000" b="50000"/>
          </a:path>
          <a:tileRect/>
        </a:gradFill>
        <a:effectLst/>
      </p:bgPr>
    </p:bg>
    <p:spTree>
      <p:nvGrpSpPr>
        <p:cNvPr id="1" name="Shape 236"/>
        <p:cNvGrpSpPr/>
        <p:nvPr/>
      </p:nvGrpSpPr>
      <p:grpSpPr>
        <a:xfrm>
          <a:off x="0" y="0"/>
          <a:ext cx="0" cy="0"/>
          <a:chOff x="0" y="0"/>
          <a:chExt cx="0" cy="0"/>
        </a:xfrm>
      </p:grpSpPr>
      <p:pic>
        <p:nvPicPr>
          <p:cNvPr id="237" name="Google Shape;237;p19"/>
          <p:cNvPicPr preferRelativeResize="0"/>
          <p:nvPr/>
        </p:nvPicPr>
        <p:blipFill>
          <a:blip r:embed="rId3">
            <a:alphaModFix/>
          </a:blip>
          <a:stretch>
            <a:fillRect/>
          </a:stretch>
        </p:blipFill>
        <p:spPr>
          <a:xfrm>
            <a:off x="5907660" y="1846412"/>
            <a:ext cx="1563669" cy="2077922"/>
          </a:xfrm>
          <a:prstGeom prst="rect">
            <a:avLst/>
          </a:prstGeom>
          <a:noFill/>
          <a:ln>
            <a:noFill/>
          </a:ln>
        </p:spPr>
      </p:pic>
      <p:pic>
        <p:nvPicPr>
          <p:cNvPr id="238" name="Google Shape;238;p19"/>
          <p:cNvPicPr preferRelativeResize="0"/>
          <p:nvPr/>
        </p:nvPicPr>
        <p:blipFill>
          <a:blip r:embed="rId3">
            <a:alphaModFix/>
          </a:blip>
          <a:stretch>
            <a:fillRect/>
          </a:stretch>
        </p:blipFill>
        <p:spPr>
          <a:xfrm>
            <a:off x="2780310" y="1846400"/>
            <a:ext cx="1563669" cy="2077922"/>
          </a:xfrm>
          <a:prstGeom prst="rect">
            <a:avLst/>
          </a:prstGeom>
          <a:noFill/>
          <a:ln>
            <a:noFill/>
          </a:ln>
        </p:spPr>
      </p:pic>
      <p:pic>
        <p:nvPicPr>
          <p:cNvPr id="239" name="Google Shape;239;p19"/>
          <p:cNvPicPr preferRelativeResize="0"/>
          <p:nvPr/>
        </p:nvPicPr>
        <p:blipFill>
          <a:blip r:embed="rId4">
            <a:alphaModFix/>
          </a:blip>
          <a:stretch>
            <a:fillRect/>
          </a:stretch>
        </p:blipFill>
        <p:spPr>
          <a:xfrm>
            <a:off x="151309" y="103325"/>
            <a:ext cx="2668306" cy="3820975"/>
          </a:xfrm>
          <a:prstGeom prst="rect">
            <a:avLst/>
          </a:prstGeom>
          <a:noFill/>
          <a:ln>
            <a:noFill/>
          </a:ln>
        </p:spPr>
      </p:pic>
      <p:sp>
        <p:nvSpPr>
          <p:cNvPr id="240" name="Google Shape;240;p19"/>
          <p:cNvSpPr txBox="1"/>
          <p:nvPr/>
        </p:nvSpPr>
        <p:spPr>
          <a:xfrm>
            <a:off x="1609667" y="443400"/>
            <a:ext cx="1381500" cy="35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241" name="Google Shape;241;p19"/>
          <p:cNvSpPr txBox="1"/>
          <p:nvPr/>
        </p:nvSpPr>
        <p:spPr>
          <a:xfrm>
            <a:off x="397296" y="3191225"/>
            <a:ext cx="604500" cy="354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endParaRPr sz="1100" b="1">
              <a:solidFill>
                <a:schemeClr val="lt1"/>
              </a:solidFill>
              <a:latin typeface="Comfortaa"/>
              <a:ea typeface="Comfortaa"/>
              <a:cs typeface="Comfortaa"/>
              <a:sym typeface="Comfortaa"/>
            </a:endParaRPr>
          </a:p>
        </p:txBody>
      </p:sp>
      <p:sp>
        <p:nvSpPr>
          <p:cNvPr id="242" name="Google Shape;242;p19"/>
          <p:cNvSpPr txBox="1"/>
          <p:nvPr/>
        </p:nvSpPr>
        <p:spPr>
          <a:xfrm>
            <a:off x="3362875" y="3021875"/>
            <a:ext cx="9231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Workforce</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Business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243" name="Google Shape;243;p19"/>
          <p:cNvSpPr txBox="1"/>
          <p:nvPr/>
        </p:nvSpPr>
        <p:spPr>
          <a:xfrm>
            <a:off x="177775" y="3021875"/>
            <a:ext cx="10818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GB" sz="1100" b="1">
                <a:solidFill>
                  <a:schemeClr val="lt1"/>
                </a:solidFill>
                <a:latin typeface="Comfortaa"/>
                <a:ea typeface="Comfortaa"/>
                <a:cs typeface="Comfortaa"/>
                <a:sym typeface="Comfortaa"/>
              </a:rPr>
              <a:t>IT Service &amp;</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1100" b="1">
                <a:solidFill>
                  <a:schemeClr val="lt1"/>
                </a:solidFill>
                <a:latin typeface="Comfortaa"/>
                <a:ea typeface="Comfortaa"/>
                <a:cs typeface="Comfortaa"/>
                <a:sym typeface="Comfortaa"/>
              </a:rPr>
              <a:t>Operations</a:t>
            </a:r>
            <a:endParaRPr sz="1100" b="1">
              <a:solidFill>
                <a:schemeClr val="lt1"/>
              </a:solidFill>
              <a:latin typeface="Comfortaa"/>
              <a:ea typeface="Comfortaa"/>
              <a:cs typeface="Comfortaa"/>
              <a:sym typeface="Comfortaa"/>
            </a:endParaRPr>
          </a:p>
          <a:p>
            <a:pPr marL="0" lvl="0" indent="0" algn="l"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pic>
        <p:nvPicPr>
          <p:cNvPr id="244" name="Google Shape;244;p19"/>
          <p:cNvPicPr preferRelativeResize="0"/>
          <p:nvPr/>
        </p:nvPicPr>
        <p:blipFill>
          <a:blip r:embed="rId5">
            <a:alphaModFix/>
          </a:blip>
          <a:stretch>
            <a:fillRect/>
          </a:stretch>
        </p:blipFill>
        <p:spPr>
          <a:xfrm>
            <a:off x="7471325" y="1846426"/>
            <a:ext cx="1660361" cy="2077850"/>
          </a:xfrm>
          <a:prstGeom prst="rect">
            <a:avLst/>
          </a:prstGeom>
          <a:noFill/>
          <a:ln>
            <a:noFill/>
          </a:ln>
        </p:spPr>
      </p:pic>
      <p:pic>
        <p:nvPicPr>
          <p:cNvPr id="245" name="Google Shape;245;p19"/>
          <p:cNvPicPr preferRelativeResize="0"/>
          <p:nvPr/>
        </p:nvPicPr>
        <p:blipFill>
          <a:blip r:embed="rId3">
            <a:alphaModFix/>
          </a:blip>
          <a:stretch>
            <a:fillRect/>
          </a:stretch>
        </p:blipFill>
        <p:spPr>
          <a:xfrm>
            <a:off x="4343985" y="1846412"/>
            <a:ext cx="1563669" cy="2077922"/>
          </a:xfrm>
          <a:prstGeom prst="rect">
            <a:avLst/>
          </a:prstGeom>
          <a:noFill/>
          <a:ln>
            <a:noFill/>
          </a:ln>
        </p:spPr>
      </p:pic>
      <p:sp>
        <p:nvSpPr>
          <p:cNvPr id="246" name="Google Shape;246;p19"/>
          <p:cNvSpPr txBox="1"/>
          <p:nvPr/>
        </p:nvSpPr>
        <p:spPr>
          <a:xfrm>
            <a:off x="6504612" y="3021875"/>
            <a:ext cx="9231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Customer</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Business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247" name="Google Shape;247;p19"/>
          <p:cNvSpPr txBox="1"/>
          <p:nvPr/>
        </p:nvSpPr>
        <p:spPr>
          <a:xfrm>
            <a:off x="8001375" y="3075050"/>
            <a:ext cx="11796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Security &amp;</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Compliance</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248" name="Google Shape;248;p19"/>
          <p:cNvSpPr txBox="1"/>
          <p:nvPr/>
        </p:nvSpPr>
        <p:spPr>
          <a:xfrm>
            <a:off x="4769900" y="3021875"/>
            <a:ext cx="1213800" cy="69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B2B / Vendor</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Business</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249" name="Google Shape;249;p19"/>
          <p:cNvSpPr txBox="1"/>
          <p:nvPr/>
        </p:nvSpPr>
        <p:spPr>
          <a:xfrm>
            <a:off x="1800450" y="3106625"/>
            <a:ext cx="923100" cy="52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Project</a:t>
            </a:r>
            <a:endParaRPr sz="1100" b="1">
              <a:solidFill>
                <a:schemeClr val="lt1"/>
              </a:solidFill>
              <a:latin typeface="Comfortaa"/>
              <a:ea typeface="Comfortaa"/>
              <a:cs typeface="Comfortaa"/>
              <a:sym typeface="Comfortaa"/>
            </a:endParaRPr>
          </a:p>
          <a:p>
            <a:pPr marL="0" lvl="0" indent="0" algn="ctr" rtl="0">
              <a:spcBef>
                <a:spcPts val="0"/>
              </a:spcBef>
              <a:spcAft>
                <a:spcPts val="0"/>
              </a:spcAft>
              <a:buNone/>
            </a:pPr>
            <a:r>
              <a:rPr lang="en-GB" sz="1100" b="1">
                <a:solidFill>
                  <a:schemeClr val="lt1"/>
                </a:solidFill>
                <a:latin typeface="Comfortaa"/>
                <a:ea typeface="Comfortaa"/>
                <a:cs typeface="Comfortaa"/>
                <a:sym typeface="Comfortaa"/>
              </a:rPr>
              <a:t>Processes</a:t>
            </a:r>
            <a:endParaRPr sz="1100" b="1">
              <a:solidFill>
                <a:schemeClr val="lt1"/>
              </a:solidFill>
              <a:latin typeface="Comfortaa"/>
              <a:ea typeface="Comfortaa"/>
              <a:cs typeface="Comfortaa"/>
              <a:sym typeface="Comfortaa"/>
            </a:endParaRPr>
          </a:p>
        </p:txBody>
      </p:sp>
      <p:sp>
        <p:nvSpPr>
          <p:cNvPr id="250" name="Google Shape;250;p19"/>
          <p:cNvSpPr txBox="1"/>
          <p:nvPr/>
        </p:nvSpPr>
        <p:spPr>
          <a:xfrm>
            <a:off x="-867425" y="3936888"/>
            <a:ext cx="2608800" cy="554100"/>
          </a:xfrm>
          <a:prstGeom prst="rect">
            <a:avLst/>
          </a:prstGeom>
          <a:noFill/>
          <a:ln>
            <a:noFill/>
          </a:ln>
        </p:spPr>
        <p:txBody>
          <a:bodyPr spcFirstLastPara="1" wrap="square" lIns="91425" tIns="91425" rIns="91425" bIns="91425" anchor="t" anchorCtr="0">
            <a:spAutoFit/>
          </a:bodyPr>
          <a:lstStyle/>
          <a:p>
            <a:pPr marL="1198650" lvl="0" indent="-106450" algn="l" rtl="0">
              <a:spcBef>
                <a:spcPts val="0"/>
              </a:spcBef>
              <a:spcAft>
                <a:spcPts val="0"/>
              </a:spcAft>
              <a:buClr>
                <a:schemeClr val="lt1"/>
              </a:buClr>
              <a:buSzPts val="800"/>
              <a:buChar char="●"/>
            </a:pPr>
            <a:r>
              <a:rPr lang="en-GB" sz="800">
                <a:solidFill>
                  <a:schemeClr val="lt1"/>
                </a:solidFill>
              </a:rPr>
              <a:t>ITSM</a:t>
            </a:r>
            <a:endParaRPr sz="800">
              <a:solidFill>
                <a:schemeClr val="lt1"/>
              </a:solidFill>
            </a:endParaRPr>
          </a:p>
          <a:p>
            <a:pPr marL="1198650" lvl="0" indent="-106450" algn="l" rtl="0">
              <a:spcBef>
                <a:spcPts val="0"/>
              </a:spcBef>
              <a:spcAft>
                <a:spcPts val="0"/>
              </a:spcAft>
              <a:buClr>
                <a:schemeClr val="lt1"/>
              </a:buClr>
              <a:buSzPts val="800"/>
              <a:buChar char="●"/>
            </a:pPr>
            <a:r>
              <a:rPr lang="en-GB" sz="800">
                <a:solidFill>
                  <a:schemeClr val="lt1"/>
                </a:solidFill>
              </a:rPr>
              <a:t>RPA</a:t>
            </a:r>
            <a:endParaRPr sz="800">
              <a:solidFill>
                <a:schemeClr val="lt1"/>
              </a:solidFill>
            </a:endParaRPr>
          </a:p>
          <a:p>
            <a:pPr marL="1198650" lvl="0" indent="0" algn="l" rtl="0">
              <a:spcBef>
                <a:spcPts val="0"/>
              </a:spcBef>
              <a:spcAft>
                <a:spcPts val="0"/>
              </a:spcAft>
              <a:buNone/>
            </a:pPr>
            <a:endParaRPr sz="800">
              <a:solidFill>
                <a:schemeClr val="lt1"/>
              </a:solidFill>
            </a:endParaRPr>
          </a:p>
        </p:txBody>
      </p:sp>
      <p:sp>
        <p:nvSpPr>
          <p:cNvPr id="251" name="Google Shape;251;p19"/>
          <p:cNvSpPr txBox="1"/>
          <p:nvPr/>
        </p:nvSpPr>
        <p:spPr>
          <a:xfrm>
            <a:off x="5336150" y="3936900"/>
            <a:ext cx="2608800" cy="554100"/>
          </a:xfrm>
          <a:prstGeom prst="rect">
            <a:avLst/>
          </a:prstGeom>
          <a:noFill/>
          <a:ln>
            <a:noFill/>
          </a:ln>
        </p:spPr>
        <p:txBody>
          <a:bodyPr spcFirstLastPara="1" wrap="square" lIns="91425" tIns="91425" rIns="91425" bIns="91425" anchor="t" anchorCtr="0">
            <a:spAutoFit/>
          </a:bodyPr>
          <a:lstStyle/>
          <a:p>
            <a:pPr marL="1198650" lvl="0" indent="-106450" algn="l" rtl="0">
              <a:spcBef>
                <a:spcPts val="0"/>
              </a:spcBef>
              <a:spcAft>
                <a:spcPts val="0"/>
              </a:spcAft>
              <a:buClr>
                <a:schemeClr val="lt1"/>
              </a:buClr>
              <a:buSzPts val="800"/>
              <a:buChar char="●"/>
            </a:pPr>
            <a:r>
              <a:rPr lang="en-GB" sz="800">
                <a:solidFill>
                  <a:schemeClr val="lt1"/>
                </a:solidFill>
              </a:rPr>
              <a:t>CRM</a:t>
            </a:r>
            <a:endParaRPr sz="800">
              <a:solidFill>
                <a:schemeClr val="lt1"/>
              </a:solidFill>
            </a:endParaRPr>
          </a:p>
          <a:p>
            <a:pPr marL="1198650" lvl="0" indent="-106450" algn="l" rtl="0">
              <a:spcBef>
                <a:spcPts val="0"/>
              </a:spcBef>
              <a:spcAft>
                <a:spcPts val="0"/>
              </a:spcAft>
              <a:buClr>
                <a:schemeClr val="lt1"/>
              </a:buClr>
              <a:buSzPts val="800"/>
              <a:buChar char="●"/>
            </a:pPr>
            <a:r>
              <a:rPr lang="en-GB" sz="800">
                <a:solidFill>
                  <a:schemeClr val="lt1"/>
                </a:solidFill>
              </a:rPr>
              <a:t>Self-service App</a:t>
            </a:r>
            <a:endParaRPr sz="800">
              <a:solidFill>
                <a:schemeClr val="lt1"/>
              </a:solidFill>
            </a:endParaRPr>
          </a:p>
          <a:p>
            <a:pPr marL="1198650" lvl="0" indent="0" algn="l" rtl="0">
              <a:spcBef>
                <a:spcPts val="0"/>
              </a:spcBef>
              <a:spcAft>
                <a:spcPts val="0"/>
              </a:spcAft>
              <a:buNone/>
            </a:pPr>
            <a:endParaRPr sz="800">
              <a:solidFill>
                <a:schemeClr val="lt1"/>
              </a:solidFill>
            </a:endParaRPr>
          </a:p>
        </p:txBody>
      </p:sp>
      <p:sp>
        <p:nvSpPr>
          <p:cNvPr id="252" name="Google Shape;252;p19"/>
          <p:cNvSpPr txBox="1"/>
          <p:nvPr/>
        </p:nvSpPr>
        <p:spPr>
          <a:xfrm>
            <a:off x="602550" y="3978163"/>
            <a:ext cx="2608800" cy="554100"/>
          </a:xfrm>
          <a:prstGeom prst="rect">
            <a:avLst/>
          </a:prstGeom>
          <a:noFill/>
          <a:ln>
            <a:noFill/>
          </a:ln>
        </p:spPr>
        <p:txBody>
          <a:bodyPr spcFirstLastPara="1" wrap="square" lIns="91425" tIns="91425" rIns="91425" bIns="91425" anchor="t" anchorCtr="0">
            <a:spAutoFit/>
          </a:bodyPr>
          <a:lstStyle/>
          <a:p>
            <a:pPr marL="1198650" lvl="0" indent="-106450" algn="l" rtl="0">
              <a:spcBef>
                <a:spcPts val="0"/>
              </a:spcBef>
              <a:spcAft>
                <a:spcPts val="0"/>
              </a:spcAft>
              <a:buClr>
                <a:schemeClr val="lt1"/>
              </a:buClr>
              <a:buSzPts val="800"/>
              <a:buChar char="●"/>
            </a:pPr>
            <a:r>
              <a:rPr lang="en-GB" sz="800">
                <a:solidFill>
                  <a:schemeClr val="lt1"/>
                </a:solidFill>
              </a:rPr>
              <a:t>Program / Project Mgt</a:t>
            </a:r>
            <a:endParaRPr sz="800">
              <a:solidFill>
                <a:schemeClr val="lt1"/>
              </a:solidFill>
            </a:endParaRPr>
          </a:p>
          <a:p>
            <a:pPr marL="1198650" lvl="0" indent="-106450" algn="l" rtl="0">
              <a:spcBef>
                <a:spcPts val="0"/>
              </a:spcBef>
              <a:spcAft>
                <a:spcPts val="0"/>
              </a:spcAft>
              <a:buClr>
                <a:schemeClr val="lt1"/>
              </a:buClr>
              <a:buSzPts val="800"/>
              <a:buChar char="●"/>
            </a:pPr>
            <a:r>
              <a:rPr lang="en-GB" sz="800">
                <a:solidFill>
                  <a:schemeClr val="lt1"/>
                </a:solidFill>
              </a:rPr>
              <a:t>Change Mgt</a:t>
            </a:r>
            <a:endParaRPr sz="800">
              <a:solidFill>
                <a:schemeClr val="lt1"/>
              </a:solidFill>
            </a:endParaRPr>
          </a:p>
          <a:p>
            <a:pPr marL="1198650" lvl="0" indent="0" algn="l" rtl="0">
              <a:spcBef>
                <a:spcPts val="0"/>
              </a:spcBef>
              <a:spcAft>
                <a:spcPts val="0"/>
              </a:spcAft>
              <a:buNone/>
            </a:pPr>
            <a:endParaRPr sz="800">
              <a:solidFill>
                <a:schemeClr val="lt1"/>
              </a:solidFill>
            </a:endParaRPr>
          </a:p>
        </p:txBody>
      </p:sp>
      <p:sp>
        <p:nvSpPr>
          <p:cNvPr id="253" name="Google Shape;253;p19"/>
          <p:cNvSpPr txBox="1"/>
          <p:nvPr/>
        </p:nvSpPr>
        <p:spPr>
          <a:xfrm>
            <a:off x="2036775" y="3978163"/>
            <a:ext cx="2608800" cy="800400"/>
          </a:xfrm>
          <a:prstGeom prst="rect">
            <a:avLst/>
          </a:prstGeom>
          <a:noFill/>
          <a:ln>
            <a:noFill/>
          </a:ln>
        </p:spPr>
        <p:txBody>
          <a:bodyPr spcFirstLastPara="1" wrap="square" lIns="91425" tIns="91425" rIns="91425" bIns="91425" anchor="t" anchorCtr="0">
            <a:spAutoFit/>
          </a:bodyPr>
          <a:lstStyle/>
          <a:p>
            <a:pPr marL="1198650" lvl="0" indent="-106450" algn="l" rtl="0">
              <a:spcBef>
                <a:spcPts val="0"/>
              </a:spcBef>
              <a:spcAft>
                <a:spcPts val="0"/>
              </a:spcAft>
              <a:buClr>
                <a:schemeClr val="lt1"/>
              </a:buClr>
              <a:buSzPts val="800"/>
              <a:buChar char="●"/>
            </a:pPr>
            <a:r>
              <a:rPr lang="en-GB" sz="800">
                <a:solidFill>
                  <a:schemeClr val="lt1"/>
                </a:solidFill>
              </a:rPr>
              <a:t>Business Admin</a:t>
            </a:r>
            <a:endParaRPr sz="800">
              <a:solidFill>
                <a:schemeClr val="lt1"/>
              </a:solidFill>
            </a:endParaRPr>
          </a:p>
          <a:p>
            <a:pPr marL="1198650" lvl="0" indent="-106450" algn="l" rtl="0">
              <a:spcBef>
                <a:spcPts val="0"/>
              </a:spcBef>
              <a:spcAft>
                <a:spcPts val="0"/>
              </a:spcAft>
              <a:buClr>
                <a:schemeClr val="lt1"/>
              </a:buClr>
              <a:buSzPts val="800"/>
              <a:buChar char="●"/>
            </a:pPr>
            <a:r>
              <a:rPr lang="en-GB" sz="800">
                <a:solidFill>
                  <a:schemeClr val="lt1"/>
                </a:solidFill>
              </a:rPr>
              <a:t>HR</a:t>
            </a:r>
            <a:endParaRPr sz="800">
              <a:solidFill>
                <a:schemeClr val="lt1"/>
              </a:solidFill>
            </a:endParaRPr>
          </a:p>
          <a:p>
            <a:pPr marL="1198650" lvl="0" indent="-106450" algn="l" rtl="0">
              <a:spcBef>
                <a:spcPts val="0"/>
              </a:spcBef>
              <a:spcAft>
                <a:spcPts val="0"/>
              </a:spcAft>
              <a:buClr>
                <a:schemeClr val="lt1"/>
              </a:buClr>
              <a:buSzPts val="800"/>
              <a:buChar char="●"/>
            </a:pPr>
            <a:r>
              <a:rPr lang="en-GB" sz="800">
                <a:solidFill>
                  <a:schemeClr val="lt1"/>
                </a:solidFill>
              </a:rPr>
              <a:t>Training</a:t>
            </a:r>
            <a:endParaRPr sz="800">
              <a:solidFill>
                <a:schemeClr val="lt1"/>
              </a:solidFill>
            </a:endParaRPr>
          </a:p>
          <a:p>
            <a:pPr marL="457200" lvl="0" indent="0" algn="l" rtl="0">
              <a:spcBef>
                <a:spcPts val="0"/>
              </a:spcBef>
              <a:spcAft>
                <a:spcPts val="0"/>
              </a:spcAft>
              <a:buNone/>
            </a:pPr>
            <a:endParaRPr sz="800">
              <a:solidFill>
                <a:schemeClr val="lt1"/>
              </a:solidFill>
            </a:endParaRPr>
          </a:p>
          <a:p>
            <a:pPr marL="1198650" lvl="0" indent="0" algn="l" rtl="0">
              <a:spcBef>
                <a:spcPts val="0"/>
              </a:spcBef>
              <a:spcAft>
                <a:spcPts val="0"/>
              </a:spcAft>
              <a:buNone/>
            </a:pPr>
            <a:endParaRPr sz="800">
              <a:solidFill>
                <a:schemeClr val="lt1"/>
              </a:solidFill>
            </a:endParaRPr>
          </a:p>
        </p:txBody>
      </p:sp>
      <p:sp>
        <p:nvSpPr>
          <p:cNvPr id="254" name="Google Shape;254;p19"/>
          <p:cNvSpPr txBox="1"/>
          <p:nvPr/>
        </p:nvSpPr>
        <p:spPr>
          <a:xfrm>
            <a:off x="3586175" y="3978163"/>
            <a:ext cx="2608800" cy="800400"/>
          </a:xfrm>
          <a:prstGeom prst="rect">
            <a:avLst/>
          </a:prstGeom>
          <a:noFill/>
          <a:ln>
            <a:noFill/>
          </a:ln>
        </p:spPr>
        <p:txBody>
          <a:bodyPr spcFirstLastPara="1" wrap="square" lIns="91425" tIns="91425" rIns="91425" bIns="91425" anchor="t" anchorCtr="0">
            <a:spAutoFit/>
          </a:bodyPr>
          <a:lstStyle/>
          <a:p>
            <a:pPr marL="1198650" lvl="0" indent="-106450" algn="l" rtl="0">
              <a:spcBef>
                <a:spcPts val="0"/>
              </a:spcBef>
              <a:spcAft>
                <a:spcPts val="0"/>
              </a:spcAft>
              <a:buClr>
                <a:schemeClr val="lt1"/>
              </a:buClr>
              <a:buSzPts val="800"/>
              <a:buChar char="●"/>
            </a:pPr>
            <a:r>
              <a:rPr lang="en-GB" sz="800">
                <a:solidFill>
                  <a:schemeClr val="lt1"/>
                </a:solidFill>
              </a:rPr>
              <a:t>Vendor management</a:t>
            </a:r>
            <a:endParaRPr sz="800">
              <a:solidFill>
                <a:schemeClr val="lt1"/>
              </a:solidFill>
            </a:endParaRPr>
          </a:p>
          <a:p>
            <a:pPr marL="1198650" lvl="0" indent="-106450" algn="l" rtl="0">
              <a:spcBef>
                <a:spcPts val="0"/>
              </a:spcBef>
              <a:spcAft>
                <a:spcPts val="0"/>
              </a:spcAft>
              <a:buClr>
                <a:schemeClr val="lt1"/>
              </a:buClr>
              <a:buSzPts val="800"/>
              <a:buChar char="●"/>
            </a:pPr>
            <a:r>
              <a:rPr lang="en-GB" sz="800">
                <a:solidFill>
                  <a:schemeClr val="lt1"/>
                </a:solidFill>
              </a:rPr>
              <a:t>Procurement</a:t>
            </a:r>
            <a:endParaRPr sz="800">
              <a:solidFill>
                <a:schemeClr val="lt1"/>
              </a:solidFill>
            </a:endParaRPr>
          </a:p>
          <a:p>
            <a:pPr marL="457200" lvl="0" indent="0" algn="l" rtl="0">
              <a:spcBef>
                <a:spcPts val="0"/>
              </a:spcBef>
              <a:spcAft>
                <a:spcPts val="0"/>
              </a:spcAft>
              <a:buNone/>
            </a:pPr>
            <a:endParaRPr sz="800">
              <a:solidFill>
                <a:schemeClr val="lt1"/>
              </a:solidFill>
            </a:endParaRPr>
          </a:p>
          <a:p>
            <a:pPr marL="457200" lvl="0" indent="0" algn="l" rtl="0">
              <a:spcBef>
                <a:spcPts val="0"/>
              </a:spcBef>
              <a:spcAft>
                <a:spcPts val="0"/>
              </a:spcAft>
              <a:buNone/>
            </a:pPr>
            <a:endParaRPr sz="800">
              <a:solidFill>
                <a:schemeClr val="lt1"/>
              </a:solidFill>
            </a:endParaRPr>
          </a:p>
          <a:p>
            <a:pPr marL="1198650" lvl="0" indent="0" algn="l" rtl="0">
              <a:spcBef>
                <a:spcPts val="0"/>
              </a:spcBef>
              <a:spcAft>
                <a:spcPts val="0"/>
              </a:spcAft>
              <a:buNone/>
            </a:pPr>
            <a:endParaRPr sz="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20"/>
          <p:cNvSpPr/>
          <p:nvPr/>
        </p:nvSpPr>
        <p:spPr>
          <a:xfrm>
            <a:off x="0" y="-1904999"/>
            <a:ext cx="9144000" cy="51651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20"/>
          <p:cNvSpPr txBox="1"/>
          <p:nvPr/>
        </p:nvSpPr>
        <p:spPr>
          <a:xfrm>
            <a:off x="8127375" y="2592179"/>
            <a:ext cx="1402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rPr>
              <a:t>B2C</a:t>
            </a:r>
            <a:endParaRPr sz="1000">
              <a:solidFill>
                <a:schemeClr val="dk1"/>
              </a:solidFill>
            </a:endParaRPr>
          </a:p>
          <a:p>
            <a:pPr marL="0" lvl="0" indent="0" algn="l" rtl="0">
              <a:spcBef>
                <a:spcPts val="0"/>
              </a:spcBef>
              <a:spcAft>
                <a:spcPts val="0"/>
              </a:spcAft>
              <a:buNone/>
            </a:pPr>
            <a:r>
              <a:rPr lang="en-GB" sz="1000">
                <a:solidFill>
                  <a:schemeClr val="dk1"/>
                </a:solidFill>
              </a:rPr>
              <a:t>unregistered</a:t>
            </a:r>
            <a:endParaRPr sz="1000">
              <a:solidFill>
                <a:schemeClr val="dk1"/>
              </a:solidFill>
            </a:endParaRPr>
          </a:p>
        </p:txBody>
      </p:sp>
      <p:grpSp>
        <p:nvGrpSpPr>
          <p:cNvPr id="261" name="Google Shape;261;p20"/>
          <p:cNvGrpSpPr/>
          <p:nvPr/>
        </p:nvGrpSpPr>
        <p:grpSpPr>
          <a:xfrm>
            <a:off x="-8101545" y="-4842259"/>
            <a:ext cx="16200000" cy="16200000"/>
            <a:chOff x="-8101545" y="-2957234"/>
            <a:chExt cx="16200000" cy="16200000"/>
          </a:xfrm>
        </p:grpSpPr>
        <p:sp>
          <p:nvSpPr>
            <p:cNvPr id="262" name="Google Shape;262;p20"/>
            <p:cNvSpPr/>
            <p:nvPr/>
          </p:nvSpPr>
          <p:spPr>
            <a:xfrm>
              <a:off x="-8101545" y="-2957234"/>
              <a:ext cx="16200000" cy="16200000"/>
            </a:xfrm>
            <a:prstGeom prst="pie">
              <a:avLst>
                <a:gd name="adj1" fmla="val 16197961"/>
                <a:gd name="adj2" fmla="val 1023"/>
              </a:avLst>
            </a:prstGeom>
            <a:gradFill>
              <a:gsLst>
                <a:gs pos="0">
                  <a:srgbClr val="D9EAD3"/>
                </a:gs>
                <a:gs pos="45000">
                  <a:srgbClr val="B6D7A8"/>
                </a:gs>
                <a:gs pos="73000">
                  <a:srgbClr val="FF9900"/>
                </a:gs>
                <a:gs pos="100000">
                  <a:srgbClr val="E06666"/>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 </a:t>
              </a:r>
              <a:endParaRPr/>
            </a:p>
          </p:txBody>
        </p:sp>
        <p:sp>
          <p:nvSpPr>
            <p:cNvPr id="263" name="Google Shape;263;p20"/>
            <p:cNvSpPr txBox="1"/>
            <p:nvPr/>
          </p:nvSpPr>
          <p:spPr>
            <a:xfrm>
              <a:off x="6746238" y="4497900"/>
              <a:ext cx="811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rPr>
                <a:t>B2B2C</a:t>
              </a:r>
              <a:r>
                <a:rPr lang="en-GB" sz="1000">
                  <a:solidFill>
                    <a:schemeClr val="dk1"/>
                  </a:solidFill>
                </a:rPr>
                <a:t> registered</a:t>
              </a:r>
              <a:endParaRPr sz="1000">
                <a:solidFill>
                  <a:schemeClr val="dk1"/>
                </a:solidFill>
              </a:endParaRPr>
            </a:p>
          </p:txBody>
        </p:sp>
      </p:grpSp>
      <p:grpSp>
        <p:nvGrpSpPr>
          <p:cNvPr id="264" name="Google Shape;264;p20"/>
          <p:cNvGrpSpPr/>
          <p:nvPr/>
        </p:nvGrpSpPr>
        <p:grpSpPr>
          <a:xfrm>
            <a:off x="-6751545" y="-3492259"/>
            <a:ext cx="13500000" cy="13500000"/>
            <a:chOff x="-6751545" y="-1607234"/>
            <a:chExt cx="13500000" cy="13500000"/>
          </a:xfrm>
        </p:grpSpPr>
        <p:sp>
          <p:nvSpPr>
            <p:cNvPr id="265" name="Google Shape;265;p20"/>
            <p:cNvSpPr/>
            <p:nvPr/>
          </p:nvSpPr>
          <p:spPr>
            <a:xfrm>
              <a:off x="-6751545" y="-1607234"/>
              <a:ext cx="13500000" cy="13500000"/>
            </a:xfrm>
            <a:prstGeom prst="pie">
              <a:avLst>
                <a:gd name="adj1" fmla="val 16197961"/>
                <a:gd name="adj2" fmla="val 1023"/>
              </a:avLst>
            </a:prstGeom>
            <a:gradFill>
              <a:gsLst>
                <a:gs pos="0">
                  <a:srgbClr val="D9EAD3"/>
                </a:gs>
                <a:gs pos="43000">
                  <a:srgbClr val="B6D7A8"/>
                </a:gs>
                <a:gs pos="100000">
                  <a:srgbClr val="FF9900"/>
                </a:gs>
                <a:gs pos="100000">
                  <a:srgbClr val="E06666"/>
                </a:gs>
              </a:gsLst>
              <a:path path="circle">
                <a:fillToRect t="100000" r="100000"/>
              </a:path>
              <a:tileRect l="-100000" b="-100000"/>
            </a:gra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6" name="Google Shape;266;p20"/>
            <p:cNvSpPr txBox="1"/>
            <p:nvPr/>
          </p:nvSpPr>
          <p:spPr>
            <a:xfrm>
              <a:off x="5398450" y="4499400"/>
              <a:ext cx="11928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dk1"/>
                  </a:solidFill>
                </a:rPr>
                <a:t>B2C</a:t>
              </a:r>
              <a:endParaRPr sz="1000">
                <a:solidFill>
                  <a:schemeClr val="dk1"/>
                </a:solidFill>
              </a:endParaRPr>
            </a:p>
            <a:p>
              <a:pPr marL="0" lvl="0" indent="0" algn="l" rtl="0">
                <a:spcBef>
                  <a:spcPts val="0"/>
                </a:spcBef>
                <a:spcAft>
                  <a:spcPts val="0"/>
                </a:spcAft>
                <a:buNone/>
              </a:pPr>
              <a:r>
                <a:rPr lang="en-GB" sz="1000">
                  <a:solidFill>
                    <a:schemeClr val="dk1"/>
                  </a:solidFill>
                </a:rPr>
                <a:t>registered</a:t>
              </a:r>
              <a:endParaRPr sz="1000">
                <a:solidFill>
                  <a:schemeClr val="dk1"/>
                </a:solidFill>
              </a:endParaRPr>
            </a:p>
          </p:txBody>
        </p:sp>
      </p:grpSp>
      <p:grpSp>
        <p:nvGrpSpPr>
          <p:cNvPr id="267" name="Google Shape;267;p20"/>
          <p:cNvGrpSpPr/>
          <p:nvPr/>
        </p:nvGrpSpPr>
        <p:grpSpPr>
          <a:xfrm>
            <a:off x="-5401545" y="-2132271"/>
            <a:ext cx="10878370" cy="10800000"/>
            <a:chOff x="-5401545" y="-257234"/>
            <a:chExt cx="10878370" cy="10800000"/>
          </a:xfrm>
        </p:grpSpPr>
        <p:sp>
          <p:nvSpPr>
            <p:cNvPr id="268" name="Google Shape;268;p20"/>
            <p:cNvSpPr/>
            <p:nvPr/>
          </p:nvSpPr>
          <p:spPr>
            <a:xfrm>
              <a:off x="-5401545" y="-257234"/>
              <a:ext cx="10800000" cy="10800000"/>
            </a:xfrm>
            <a:prstGeom prst="pie">
              <a:avLst>
                <a:gd name="adj1" fmla="val 16197961"/>
                <a:gd name="adj2" fmla="val 1023"/>
              </a:avLst>
            </a:prstGeom>
            <a:gradFill>
              <a:gsLst>
                <a:gs pos="0">
                  <a:schemeClr val="dk1"/>
                </a:gs>
                <a:gs pos="55000">
                  <a:srgbClr val="6AA84F"/>
                </a:gs>
                <a:gs pos="73000">
                  <a:srgbClr val="B6D7A8"/>
                </a:gs>
                <a:gs pos="100000">
                  <a:srgbClr val="F1C232"/>
                </a:gs>
              </a:gsLst>
              <a:path path="circle">
                <a:fillToRect t="100000" r="100000"/>
              </a:path>
              <a:tileRect l="-100000" b="-100000"/>
            </a:gra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9" name="Google Shape;269;p20"/>
            <p:cNvSpPr txBox="1"/>
            <p:nvPr/>
          </p:nvSpPr>
          <p:spPr>
            <a:xfrm>
              <a:off x="4503325" y="4469438"/>
              <a:ext cx="97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B2B</a:t>
              </a:r>
              <a:endParaRPr sz="1500">
                <a:solidFill>
                  <a:schemeClr val="lt1"/>
                </a:solidFill>
              </a:endParaRPr>
            </a:p>
            <a:p>
              <a:pPr marL="0" lvl="0" indent="0" algn="l" rtl="0">
                <a:spcBef>
                  <a:spcPts val="0"/>
                </a:spcBef>
                <a:spcAft>
                  <a:spcPts val="0"/>
                </a:spcAft>
                <a:buNone/>
              </a:pPr>
              <a:r>
                <a:rPr lang="en-GB" sz="1000">
                  <a:solidFill>
                    <a:schemeClr val="lt1"/>
                  </a:solidFill>
                </a:rPr>
                <a:t>non-affiliates</a:t>
              </a:r>
              <a:endParaRPr sz="1000">
                <a:solidFill>
                  <a:schemeClr val="lt1"/>
                </a:solidFill>
              </a:endParaRPr>
            </a:p>
          </p:txBody>
        </p:sp>
      </p:grpSp>
      <p:sp>
        <p:nvSpPr>
          <p:cNvPr id="270" name="Google Shape;270;p20"/>
          <p:cNvSpPr/>
          <p:nvPr/>
        </p:nvSpPr>
        <p:spPr>
          <a:xfrm>
            <a:off x="-4501545" y="-1252246"/>
            <a:ext cx="9000000" cy="9000000"/>
          </a:xfrm>
          <a:prstGeom prst="pie">
            <a:avLst>
              <a:gd name="adj1" fmla="val 16197961"/>
              <a:gd name="adj2" fmla="val 1023"/>
            </a:avLst>
          </a:prstGeom>
          <a:gradFill>
            <a:gsLst>
              <a:gs pos="0">
                <a:schemeClr val="dk1"/>
              </a:gs>
              <a:gs pos="62000">
                <a:srgbClr val="6AA84F"/>
              </a:gs>
              <a:gs pos="100000">
                <a:srgbClr val="93C47D"/>
              </a:gs>
            </a:gsLst>
            <a:path path="circle">
              <a:fillToRect t="100000" r="100000"/>
            </a:path>
            <a:tileRect l="-100000" b="-100000"/>
          </a:gradFill>
          <a:ln w="9525"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20"/>
          <p:cNvSpPr txBox="1"/>
          <p:nvPr/>
        </p:nvSpPr>
        <p:spPr>
          <a:xfrm>
            <a:off x="3598450" y="2604387"/>
            <a:ext cx="973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B2B</a:t>
            </a:r>
            <a:endParaRPr sz="1500">
              <a:solidFill>
                <a:schemeClr val="lt1"/>
              </a:solidFill>
            </a:endParaRPr>
          </a:p>
          <a:p>
            <a:pPr marL="0" lvl="0" indent="0" algn="l" rtl="0">
              <a:spcBef>
                <a:spcPts val="0"/>
              </a:spcBef>
              <a:spcAft>
                <a:spcPts val="0"/>
              </a:spcAft>
              <a:buNone/>
            </a:pPr>
            <a:r>
              <a:rPr lang="en-GB" sz="1000">
                <a:solidFill>
                  <a:schemeClr val="lt1"/>
                </a:solidFill>
              </a:rPr>
              <a:t>delegates</a:t>
            </a:r>
            <a:endParaRPr sz="1000">
              <a:solidFill>
                <a:schemeClr val="lt1"/>
              </a:solidFill>
            </a:endParaRPr>
          </a:p>
        </p:txBody>
      </p:sp>
      <p:sp>
        <p:nvSpPr>
          <p:cNvPr id="272" name="Google Shape;272;p20"/>
          <p:cNvSpPr/>
          <p:nvPr/>
        </p:nvSpPr>
        <p:spPr>
          <a:xfrm>
            <a:off x="-3601545" y="-362234"/>
            <a:ext cx="7200000" cy="7200000"/>
          </a:xfrm>
          <a:prstGeom prst="pie">
            <a:avLst>
              <a:gd name="adj1" fmla="val 16197961"/>
              <a:gd name="adj2" fmla="val 1023"/>
            </a:avLst>
          </a:prstGeom>
          <a:gradFill>
            <a:gsLst>
              <a:gs pos="0">
                <a:schemeClr val="dk1"/>
              </a:gs>
              <a:gs pos="25000">
                <a:srgbClr val="274E13"/>
              </a:gs>
              <a:gs pos="49000">
                <a:srgbClr val="38761D"/>
              </a:gs>
              <a:gs pos="100000">
                <a:srgbClr val="93C47D"/>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3" name="Google Shape;273;p20"/>
          <p:cNvSpPr txBox="1"/>
          <p:nvPr/>
        </p:nvSpPr>
        <p:spPr>
          <a:xfrm>
            <a:off x="1798450" y="2594400"/>
            <a:ext cx="1402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B2E</a:t>
            </a:r>
            <a:br>
              <a:rPr lang="en-GB" sz="1500">
                <a:solidFill>
                  <a:schemeClr val="lt1"/>
                </a:solidFill>
              </a:rPr>
            </a:br>
            <a:r>
              <a:rPr lang="en-GB" sz="1000">
                <a:solidFill>
                  <a:schemeClr val="lt1"/>
                </a:solidFill>
              </a:rPr>
              <a:t>affiliates</a:t>
            </a:r>
            <a:endParaRPr sz="1000">
              <a:solidFill>
                <a:schemeClr val="lt1"/>
              </a:solidFill>
            </a:endParaRPr>
          </a:p>
        </p:txBody>
      </p:sp>
      <p:grpSp>
        <p:nvGrpSpPr>
          <p:cNvPr id="274" name="Google Shape;274;p20"/>
          <p:cNvGrpSpPr/>
          <p:nvPr/>
        </p:nvGrpSpPr>
        <p:grpSpPr>
          <a:xfrm>
            <a:off x="-1801545" y="1437766"/>
            <a:ext cx="3600000" cy="3600000"/>
            <a:chOff x="-1801545" y="3418966"/>
            <a:chExt cx="3600000" cy="3600000"/>
          </a:xfrm>
        </p:grpSpPr>
        <p:sp>
          <p:nvSpPr>
            <p:cNvPr id="275" name="Google Shape;275;p20"/>
            <p:cNvSpPr/>
            <p:nvPr/>
          </p:nvSpPr>
          <p:spPr>
            <a:xfrm>
              <a:off x="-1801545" y="3418966"/>
              <a:ext cx="3600000" cy="3600000"/>
            </a:xfrm>
            <a:prstGeom prst="pie">
              <a:avLst>
                <a:gd name="adj1" fmla="val 16197961"/>
                <a:gd name="adj2" fmla="val 1023"/>
              </a:avLst>
            </a:prstGeom>
            <a:gradFill>
              <a:gsLst>
                <a:gs pos="0">
                  <a:srgbClr val="000000"/>
                </a:gs>
                <a:gs pos="100000">
                  <a:srgbClr val="38761D"/>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6" name="Google Shape;276;p20"/>
            <p:cNvSpPr txBox="1"/>
            <p:nvPr/>
          </p:nvSpPr>
          <p:spPr>
            <a:xfrm>
              <a:off x="0" y="4575600"/>
              <a:ext cx="10239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solidFill>
                    <a:schemeClr val="lt1"/>
                  </a:solidFill>
                </a:rPr>
                <a:t>B2E</a:t>
              </a:r>
              <a:endParaRPr sz="1500">
                <a:solidFill>
                  <a:schemeClr val="lt1"/>
                </a:solidFill>
              </a:endParaRPr>
            </a:p>
            <a:p>
              <a:pPr marL="0" lvl="0" indent="0" algn="l" rtl="0">
                <a:spcBef>
                  <a:spcPts val="0"/>
                </a:spcBef>
                <a:spcAft>
                  <a:spcPts val="0"/>
                </a:spcAft>
                <a:buNone/>
              </a:pPr>
              <a:r>
                <a:rPr lang="en-GB" sz="1000">
                  <a:solidFill>
                    <a:schemeClr val="lt1"/>
                  </a:solidFill>
                </a:rPr>
                <a:t>internal</a:t>
              </a:r>
              <a:endParaRPr sz="1000">
                <a:solidFill>
                  <a:schemeClr val="lt1"/>
                </a:solidFill>
              </a:endParaRPr>
            </a:p>
          </p:txBody>
        </p:sp>
      </p:grpSp>
      <p:grpSp>
        <p:nvGrpSpPr>
          <p:cNvPr id="277" name="Google Shape;277;p20"/>
          <p:cNvGrpSpPr/>
          <p:nvPr/>
        </p:nvGrpSpPr>
        <p:grpSpPr>
          <a:xfrm>
            <a:off x="-69312" y="1357600"/>
            <a:ext cx="8890465" cy="1409375"/>
            <a:chOff x="-69312" y="3186400"/>
            <a:chExt cx="8890465" cy="1409375"/>
          </a:xfrm>
        </p:grpSpPr>
        <p:grpSp>
          <p:nvGrpSpPr>
            <p:cNvPr id="278" name="Google Shape;278;p20"/>
            <p:cNvGrpSpPr/>
            <p:nvPr/>
          </p:nvGrpSpPr>
          <p:grpSpPr>
            <a:xfrm>
              <a:off x="8163852" y="3186400"/>
              <a:ext cx="657300" cy="1016625"/>
              <a:chOff x="8240052" y="3567400"/>
              <a:chExt cx="657300" cy="1016625"/>
            </a:xfrm>
          </p:grpSpPr>
          <p:pic>
            <p:nvPicPr>
              <p:cNvPr id="279" name="Google Shape;279;p20" descr="citizen" title="citizen"/>
              <p:cNvPicPr preferRelativeResize="0"/>
              <p:nvPr/>
            </p:nvPicPr>
            <p:blipFill>
              <a:blip r:embed="rId3">
                <a:alphaModFix/>
              </a:blip>
              <a:stretch>
                <a:fillRect/>
              </a:stretch>
            </p:blipFill>
            <p:spPr>
              <a:xfrm>
                <a:off x="8371163" y="3567400"/>
                <a:ext cx="370046" cy="512275"/>
              </a:xfrm>
              <a:prstGeom prst="rect">
                <a:avLst/>
              </a:prstGeom>
              <a:noFill/>
              <a:ln>
                <a:noFill/>
              </a:ln>
            </p:spPr>
          </p:pic>
          <p:sp>
            <p:nvSpPr>
              <p:cNvPr id="280" name="Google Shape;280;p20"/>
              <p:cNvSpPr txBox="1"/>
              <p:nvPr/>
            </p:nvSpPr>
            <p:spPr>
              <a:xfrm>
                <a:off x="8240052" y="4029925"/>
                <a:ext cx="657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Digital</a:t>
                </a:r>
                <a:endParaRPr sz="800">
                  <a:solidFill>
                    <a:schemeClr val="dk1"/>
                  </a:solidFill>
                </a:endParaRPr>
              </a:p>
              <a:p>
                <a:pPr marL="0" lvl="0" indent="0" algn="l" rtl="0">
                  <a:spcBef>
                    <a:spcPts val="0"/>
                  </a:spcBef>
                  <a:spcAft>
                    <a:spcPts val="0"/>
                  </a:spcAft>
                  <a:buNone/>
                </a:pPr>
                <a:r>
                  <a:rPr lang="en-GB" sz="800">
                    <a:solidFill>
                      <a:schemeClr val="dk1"/>
                    </a:solidFill>
                  </a:rPr>
                  <a:t>Citizen</a:t>
                </a:r>
                <a:endParaRPr sz="800">
                  <a:solidFill>
                    <a:schemeClr val="dk1"/>
                  </a:solidFill>
                </a:endParaRPr>
              </a:p>
              <a:p>
                <a:pPr marL="0" lvl="0" indent="0" algn="l" rtl="0">
                  <a:spcBef>
                    <a:spcPts val="0"/>
                  </a:spcBef>
                  <a:spcAft>
                    <a:spcPts val="0"/>
                  </a:spcAft>
                  <a:buNone/>
                </a:pPr>
                <a:r>
                  <a:rPr lang="en-GB" sz="800">
                    <a:solidFill>
                      <a:schemeClr val="dk1"/>
                    </a:solidFill>
                  </a:rPr>
                  <a:t>(prospect)</a:t>
                </a:r>
                <a:endParaRPr sz="800">
                  <a:solidFill>
                    <a:schemeClr val="dk1"/>
                  </a:solidFill>
                </a:endParaRPr>
              </a:p>
            </p:txBody>
          </p:sp>
        </p:grpSp>
        <p:grpSp>
          <p:nvGrpSpPr>
            <p:cNvPr id="281" name="Google Shape;281;p20"/>
            <p:cNvGrpSpPr/>
            <p:nvPr/>
          </p:nvGrpSpPr>
          <p:grpSpPr>
            <a:xfrm>
              <a:off x="5553075" y="3213088"/>
              <a:ext cx="657300" cy="719600"/>
              <a:chOff x="6010275" y="3670288"/>
              <a:chExt cx="657300" cy="719600"/>
            </a:xfrm>
          </p:grpSpPr>
          <p:pic>
            <p:nvPicPr>
              <p:cNvPr id="282" name="Google Shape;282;p20"/>
              <p:cNvPicPr preferRelativeResize="0"/>
              <p:nvPr/>
            </p:nvPicPr>
            <p:blipFill>
              <a:blip r:embed="rId4">
                <a:alphaModFix/>
              </a:blip>
              <a:stretch>
                <a:fillRect/>
              </a:stretch>
            </p:blipFill>
            <p:spPr>
              <a:xfrm>
                <a:off x="6143625" y="3670288"/>
                <a:ext cx="383400" cy="511200"/>
              </a:xfrm>
              <a:prstGeom prst="rect">
                <a:avLst/>
              </a:prstGeom>
              <a:noFill/>
              <a:ln>
                <a:noFill/>
              </a:ln>
            </p:spPr>
          </p:pic>
          <p:sp>
            <p:nvSpPr>
              <p:cNvPr id="283" name="Google Shape;283;p20"/>
              <p:cNvSpPr txBox="1"/>
              <p:nvPr/>
            </p:nvSpPr>
            <p:spPr>
              <a:xfrm>
                <a:off x="6010275" y="4082088"/>
                <a:ext cx="65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Customer</a:t>
                </a:r>
                <a:endParaRPr sz="800">
                  <a:solidFill>
                    <a:schemeClr val="dk1"/>
                  </a:solidFill>
                </a:endParaRPr>
              </a:p>
            </p:txBody>
          </p:sp>
        </p:grpSp>
        <p:grpSp>
          <p:nvGrpSpPr>
            <p:cNvPr id="284" name="Google Shape;284;p20"/>
            <p:cNvGrpSpPr/>
            <p:nvPr/>
          </p:nvGrpSpPr>
          <p:grpSpPr>
            <a:xfrm>
              <a:off x="4276725" y="3192838"/>
              <a:ext cx="774000" cy="744613"/>
              <a:chOff x="5267325" y="3040438"/>
              <a:chExt cx="774000" cy="744613"/>
            </a:xfrm>
          </p:grpSpPr>
          <p:pic>
            <p:nvPicPr>
              <p:cNvPr id="285" name="Google Shape;285;p20"/>
              <p:cNvPicPr preferRelativeResize="0"/>
              <p:nvPr/>
            </p:nvPicPr>
            <p:blipFill>
              <a:blip r:embed="rId5">
                <a:alphaModFix/>
              </a:blip>
              <a:stretch>
                <a:fillRect/>
              </a:stretch>
            </p:blipFill>
            <p:spPr>
              <a:xfrm>
                <a:off x="5411350" y="3040438"/>
                <a:ext cx="383400" cy="511200"/>
              </a:xfrm>
              <a:prstGeom prst="rect">
                <a:avLst/>
              </a:prstGeom>
              <a:noFill/>
              <a:ln>
                <a:noFill/>
              </a:ln>
            </p:spPr>
          </p:pic>
          <p:sp>
            <p:nvSpPr>
              <p:cNvPr id="286" name="Google Shape;286;p20"/>
              <p:cNvSpPr txBox="1"/>
              <p:nvPr/>
            </p:nvSpPr>
            <p:spPr>
              <a:xfrm>
                <a:off x="5267325" y="3477250"/>
                <a:ext cx="774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B2B Partner</a:t>
                </a:r>
                <a:endParaRPr sz="800">
                  <a:solidFill>
                    <a:schemeClr val="lt1"/>
                  </a:solidFill>
                </a:endParaRPr>
              </a:p>
            </p:txBody>
          </p:sp>
        </p:grpSp>
        <p:grpSp>
          <p:nvGrpSpPr>
            <p:cNvPr id="287" name="Google Shape;287;p20"/>
            <p:cNvGrpSpPr/>
            <p:nvPr/>
          </p:nvGrpSpPr>
          <p:grpSpPr>
            <a:xfrm>
              <a:off x="341400" y="3257050"/>
              <a:ext cx="735600" cy="722550"/>
              <a:chOff x="4953875" y="2755375"/>
              <a:chExt cx="735600" cy="722550"/>
            </a:xfrm>
          </p:grpSpPr>
          <p:pic>
            <p:nvPicPr>
              <p:cNvPr id="288" name="Google Shape;288;p20"/>
              <p:cNvPicPr preferRelativeResize="0"/>
              <p:nvPr/>
            </p:nvPicPr>
            <p:blipFill>
              <a:blip r:embed="rId6">
                <a:alphaModFix/>
              </a:blip>
              <a:stretch>
                <a:fillRect/>
              </a:stretch>
            </p:blipFill>
            <p:spPr>
              <a:xfrm>
                <a:off x="5100125" y="2755375"/>
                <a:ext cx="372446" cy="511200"/>
              </a:xfrm>
              <a:prstGeom prst="rect">
                <a:avLst/>
              </a:prstGeom>
              <a:noFill/>
              <a:ln>
                <a:noFill/>
              </a:ln>
            </p:spPr>
          </p:pic>
          <p:sp>
            <p:nvSpPr>
              <p:cNvPr id="289" name="Google Shape;289;p20"/>
              <p:cNvSpPr txBox="1"/>
              <p:nvPr/>
            </p:nvSpPr>
            <p:spPr>
              <a:xfrm>
                <a:off x="4953875" y="3170125"/>
                <a:ext cx="73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Contractor</a:t>
                </a:r>
                <a:endParaRPr sz="800">
                  <a:solidFill>
                    <a:schemeClr val="lt1"/>
                  </a:solidFill>
                </a:endParaRPr>
              </a:p>
            </p:txBody>
          </p:sp>
        </p:grpSp>
        <p:grpSp>
          <p:nvGrpSpPr>
            <p:cNvPr id="290" name="Google Shape;290;p20"/>
            <p:cNvGrpSpPr/>
            <p:nvPr/>
          </p:nvGrpSpPr>
          <p:grpSpPr>
            <a:xfrm>
              <a:off x="-69312" y="3257038"/>
              <a:ext cx="657300" cy="721638"/>
              <a:chOff x="6327413" y="2740138"/>
              <a:chExt cx="657300" cy="721638"/>
            </a:xfrm>
          </p:grpSpPr>
          <p:pic>
            <p:nvPicPr>
              <p:cNvPr id="291" name="Google Shape;291;p20"/>
              <p:cNvPicPr preferRelativeResize="0"/>
              <p:nvPr/>
            </p:nvPicPr>
            <p:blipFill>
              <a:blip r:embed="rId7">
                <a:alphaModFix/>
              </a:blip>
              <a:stretch>
                <a:fillRect/>
              </a:stretch>
            </p:blipFill>
            <p:spPr>
              <a:xfrm>
                <a:off x="6387450" y="2740138"/>
                <a:ext cx="394354" cy="511200"/>
              </a:xfrm>
              <a:prstGeom prst="rect">
                <a:avLst/>
              </a:prstGeom>
              <a:noFill/>
              <a:ln>
                <a:noFill/>
              </a:ln>
            </p:spPr>
          </p:pic>
          <p:sp>
            <p:nvSpPr>
              <p:cNvPr id="292" name="Google Shape;292;p20"/>
              <p:cNvSpPr txBox="1"/>
              <p:nvPr/>
            </p:nvSpPr>
            <p:spPr>
              <a:xfrm>
                <a:off x="6327413" y="3153975"/>
                <a:ext cx="657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Internal</a:t>
                </a:r>
                <a:endParaRPr sz="800">
                  <a:solidFill>
                    <a:schemeClr val="lt1"/>
                  </a:solidFill>
                </a:endParaRPr>
              </a:p>
            </p:txBody>
          </p:sp>
        </p:grpSp>
        <p:grpSp>
          <p:nvGrpSpPr>
            <p:cNvPr id="293" name="Google Shape;293;p20"/>
            <p:cNvGrpSpPr/>
            <p:nvPr/>
          </p:nvGrpSpPr>
          <p:grpSpPr>
            <a:xfrm>
              <a:off x="-19650" y="3920638"/>
              <a:ext cx="408900" cy="675138"/>
              <a:chOff x="5826525" y="2293738"/>
              <a:chExt cx="408900" cy="675138"/>
            </a:xfrm>
          </p:grpSpPr>
          <p:pic>
            <p:nvPicPr>
              <p:cNvPr id="294" name="Google Shape;294;p20"/>
              <p:cNvPicPr preferRelativeResize="0"/>
              <p:nvPr/>
            </p:nvPicPr>
            <p:blipFill>
              <a:blip r:embed="rId8">
                <a:alphaModFix/>
              </a:blip>
              <a:stretch>
                <a:fillRect/>
              </a:stretch>
            </p:blipFill>
            <p:spPr>
              <a:xfrm>
                <a:off x="5840813" y="2293738"/>
                <a:ext cx="329891" cy="432000"/>
              </a:xfrm>
              <a:prstGeom prst="rect">
                <a:avLst/>
              </a:prstGeom>
              <a:noFill/>
              <a:ln>
                <a:noFill/>
              </a:ln>
            </p:spPr>
          </p:pic>
          <p:sp>
            <p:nvSpPr>
              <p:cNvPr id="295" name="Google Shape;295;p20"/>
              <p:cNvSpPr txBox="1"/>
              <p:nvPr/>
            </p:nvSpPr>
            <p:spPr>
              <a:xfrm>
                <a:off x="5826525" y="2661075"/>
                <a:ext cx="408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HPA</a:t>
                </a:r>
                <a:endParaRPr sz="800">
                  <a:solidFill>
                    <a:schemeClr val="lt1"/>
                  </a:solidFill>
                </a:endParaRPr>
              </a:p>
            </p:txBody>
          </p:sp>
        </p:grpSp>
        <p:grpSp>
          <p:nvGrpSpPr>
            <p:cNvPr id="296" name="Google Shape;296;p20"/>
            <p:cNvGrpSpPr/>
            <p:nvPr/>
          </p:nvGrpSpPr>
          <p:grpSpPr>
            <a:xfrm>
              <a:off x="3325575" y="3197675"/>
              <a:ext cx="735600" cy="733300"/>
              <a:chOff x="4397150" y="2781300"/>
              <a:chExt cx="735600" cy="733300"/>
            </a:xfrm>
          </p:grpSpPr>
          <p:pic>
            <p:nvPicPr>
              <p:cNvPr id="297" name="Google Shape;297;p20"/>
              <p:cNvPicPr preferRelativeResize="0"/>
              <p:nvPr/>
            </p:nvPicPr>
            <p:blipFill>
              <a:blip r:embed="rId9">
                <a:alphaModFix/>
              </a:blip>
              <a:stretch>
                <a:fillRect/>
              </a:stretch>
            </p:blipFill>
            <p:spPr>
              <a:xfrm>
                <a:off x="4580538" y="2781300"/>
                <a:ext cx="368794" cy="511200"/>
              </a:xfrm>
              <a:prstGeom prst="rect">
                <a:avLst/>
              </a:prstGeom>
              <a:noFill/>
              <a:ln>
                <a:noFill/>
              </a:ln>
            </p:spPr>
          </p:pic>
          <p:sp>
            <p:nvSpPr>
              <p:cNvPr id="298" name="Google Shape;298;p20"/>
              <p:cNvSpPr txBox="1"/>
              <p:nvPr/>
            </p:nvSpPr>
            <p:spPr>
              <a:xfrm>
                <a:off x="4397150" y="3206800"/>
                <a:ext cx="735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B2B Admin</a:t>
                </a:r>
                <a:endParaRPr sz="800">
                  <a:solidFill>
                    <a:schemeClr val="lt1"/>
                  </a:solidFill>
                </a:endParaRPr>
              </a:p>
            </p:txBody>
          </p:sp>
        </p:grpSp>
        <p:grpSp>
          <p:nvGrpSpPr>
            <p:cNvPr id="299" name="Google Shape;299;p20"/>
            <p:cNvGrpSpPr/>
            <p:nvPr/>
          </p:nvGrpSpPr>
          <p:grpSpPr>
            <a:xfrm>
              <a:off x="1465275" y="3242813"/>
              <a:ext cx="735600" cy="848588"/>
              <a:chOff x="6037275" y="1871213"/>
              <a:chExt cx="735600" cy="848588"/>
            </a:xfrm>
          </p:grpSpPr>
          <p:pic>
            <p:nvPicPr>
              <p:cNvPr id="300" name="Google Shape;300;p20"/>
              <p:cNvPicPr preferRelativeResize="0"/>
              <p:nvPr/>
            </p:nvPicPr>
            <p:blipFill>
              <a:blip r:embed="rId10">
                <a:alphaModFix/>
              </a:blip>
              <a:stretch>
                <a:fillRect/>
              </a:stretch>
            </p:blipFill>
            <p:spPr>
              <a:xfrm>
                <a:off x="6095250" y="1871213"/>
                <a:ext cx="357840" cy="511200"/>
              </a:xfrm>
              <a:prstGeom prst="rect">
                <a:avLst/>
              </a:prstGeom>
              <a:noFill/>
              <a:ln>
                <a:noFill/>
              </a:ln>
            </p:spPr>
          </p:pic>
          <p:sp>
            <p:nvSpPr>
              <p:cNvPr id="301" name="Google Shape;301;p20"/>
              <p:cNvSpPr txBox="1"/>
              <p:nvPr/>
            </p:nvSpPr>
            <p:spPr>
              <a:xfrm>
                <a:off x="6037275" y="2288700"/>
                <a:ext cx="73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Affiliate</a:t>
                </a:r>
                <a:endParaRPr sz="800">
                  <a:solidFill>
                    <a:schemeClr val="lt1"/>
                  </a:solidFill>
                </a:endParaRPr>
              </a:p>
              <a:p>
                <a:pPr marL="0" lvl="0" indent="0" algn="l" rtl="0">
                  <a:spcBef>
                    <a:spcPts val="0"/>
                  </a:spcBef>
                  <a:spcAft>
                    <a:spcPts val="0"/>
                  </a:spcAft>
                  <a:buNone/>
                </a:pPr>
                <a:r>
                  <a:rPr lang="en-GB" sz="800">
                    <a:solidFill>
                      <a:schemeClr val="lt1"/>
                    </a:solidFill>
                  </a:rPr>
                  <a:t>internal</a:t>
                </a:r>
                <a:endParaRPr sz="800">
                  <a:solidFill>
                    <a:schemeClr val="lt1"/>
                  </a:solidFill>
                </a:endParaRPr>
              </a:p>
            </p:txBody>
          </p:sp>
        </p:grpSp>
        <p:grpSp>
          <p:nvGrpSpPr>
            <p:cNvPr id="302" name="Google Shape;302;p20"/>
            <p:cNvGrpSpPr/>
            <p:nvPr/>
          </p:nvGrpSpPr>
          <p:grpSpPr>
            <a:xfrm>
              <a:off x="6848475" y="3213088"/>
              <a:ext cx="657300" cy="842900"/>
              <a:chOff x="6010275" y="3670288"/>
              <a:chExt cx="657300" cy="842900"/>
            </a:xfrm>
          </p:grpSpPr>
          <p:pic>
            <p:nvPicPr>
              <p:cNvPr id="303" name="Google Shape;303;p20"/>
              <p:cNvPicPr preferRelativeResize="0"/>
              <p:nvPr/>
            </p:nvPicPr>
            <p:blipFill>
              <a:blip r:embed="rId4">
                <a:alphaModFix/>
              </a:blip>
              <a:stretch>
                <a:fillRect/>
              </a:stretch>
            </p:blipFill>
            <p:spPr>
              <a:xfrm>
                <a:off x="6143625" y="3670288"/>
                <a:ext cx="383400" cy="511200"/>
              </a:xfrm>
              <a:prstGeom prst="rect">
                <a:avLst/>
              </a:prstGeom>
              <a:noFill/>
              <a:ln>
                <a:noFill/>
              </a:ln>
            </p:spPr>
          </p:pic>
          <p:sp>
            <p:nvSpPr>
              <p:cNvPr id="304" name="Google Shape;304;p20"/>
              <p:cNvSpPr txBox="1"/>
              <p:nvPr/>
            </p:nvSpPr>
            <p:spPr>
              <a:xfrm>
                <a:off x="6010275" y="4082088"/>
                <a:ext cx="657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dk1"/>
                    </a:solidFill>
                  </a:rPr>
                  <a:t>Franchise Customer</a:t>
                </a:r>
                <a:endParaRPr sz="800">
                  <a:solidFill>
                    <a:schemeClr val="dk1"/>
                  </a:solidFill>
                </a:endParaRPr>
              </a:p>
            </p:txBody>
          </p:sp>
        </p:grpSp>
        <p:grpSp>
          <p:nvGrpSpPr>
            <p:cNvPr id="305" name="Google Shape;305;p20"/>
            <p:cNvGrpSpPr/>
            <p:nvPr/>
          </p:nvGrpSpPr>
          <p:grpSpPr>
            <a:xfrm>
              <a:off x="2012000" y="3309424"/>
              <a:ext cx="735600" cy="784476"/>
              <a:chOff x="2012000" y="3309424"/>
              <a:chExt cx="735600" cy="784476"/>
            </a:xfrm>
          </p:grpSpPr>
          <p:sp>
            <p:nvSpPr>
              <p:cNvPr id="306" name="Google Shape;306;p20"/>
              <p:cNvSpPr txBox="1"/>
              <p:nvPr/>
            </p:nvSpPr>
            <p:spPr>
              <a:xfrm>
                <a:off x="2012000" y="3662800"/>
                <a:ext cx="735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Affiliate</a:t>
                </a:r>
                <a:endParaRPr sz="800">
                  <a:solidFill>
                    <a:schemeClr val="lt1"/>
                  </a:solidFill>
                </a:endParaRPr>
              </a:p>
              <a:p>
                <a:pPr marL="0" lvl="0" indent="0" algn="l" rtl="0">
                  <a:spcBef>
                    <a:spcPts val="0"/>
                  </a:spcBef>
                  <a:spcAft>
                    <a:spcPts val="0"/>
                  </a:spcAft>
                  <a:buNone/>
                </a:pPr>
                <a:r>
                  <a:rPr lang="en-GB" sz="800">
                    <a:solidFill>
                      <a:schemeClr val="lt1"/>
                    </a:solidFill>
                  </a:rPr>
                  <a:t>contractor</a:t>
                </a:r>
                <a:endParaRPr sz="800">
                  <a:solidFill>
                    <a:schemeClr val="lt1"/>
                  </a:solidFill>
                </a:endParaRPr>
              </a:p>
            </p:txBody>
          </p:sp>
          <p:pic>
            <p:nvPicPr>
              <p:cNvPr id="307" name="Google Shape;307;p20"/>
              <p:cNvPicPr preferRelativeResize="0"/>
              <p:nvPr/>
            </p:nvPicPr>
            <p:blipFill>
              <a:blip r:embed="rId11">
                <a:alphaModFix/>
              </a:blip>
              <a:stretch>
                <a:fillRect/>
              </a:stretch>
            </p:blipFill>
            <p:spPr>
              <a:xfrm>
                <a:off x="2162200" y="3309424"/>
                <a:ext cx="327600" cy="432000"/>
              </a:xfrm>
              <a:prstGeom prst="rect">
                <a:avLst/>
              </a:prstGeom>
              <a:noFill/>
              <a:ln>
                <a:noFill/>
              </a:ln>
            </p:spPr>
          </p:pic>
        </p:grpSp>
      </p:grpSp>
      <p:sp>
        <p:nvSpPr>
          <p:cNvPr id="308" name="Google Shape;308;p20"/>
          <p:cNvSpPr/>
          <p:nvPr/>
        </p:nvSpPr>
        <p:spPr>
          <a:xfrm>
            <a:off x="808750" y="161275"/>
            <a:ext cx="7602000" cy="681600"/>
          </a:xfrm>
          <a:prstGeom prst="rect">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9" name="Google Shape;309;p20"/>
          <p:cNvSpPr txBox="1">
            <a:spLocks noGrp="1"/>
          </p:cNvSpPr>
          <p:nvPr>
            <p:ph type="title"/>
          </p:nvPr>
        </p:nvSpPr>
        <p:spPr>
          <a:xfrm>
            <a:off x="892000" y="228850"/>
            <a:ext cx="7422000" cy="5727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GB" b="1">
                <a:latin typeface="Comfortaa"/>
                <a:ea typeface="Comfortaa"/>
                <a:cs typeface="Comfortaa"/>
                <a:sym typeface="Comfortaa"/>
              </a:rPr>
              <a:t>Corporate perimeters &amp; personas/assets</a:t>
            </a:r>
            <a:endParaRPr b="1">
              <a:latin typeface="Comfortaa"/>
              <a:ea typeface="Comfortaa"/>
              <a:cs typeface="Comfortaa"/>
              <a:sym typeface="Comfortaa"/>
            </a:endParaRPr>
          </a:p>
        </p:txBody>
      </p:sp>
      <p:grpSp>
        <p:nvGrpSpPr>
          <p:cNvPr id="310" name="Google Shape;310;p20"/>
          <p:cNvGrpSpPr/>
          <p:nvPr/>
        </p:nvGrpSpPr>
        <p:grpSpPr>
          <a:xfrm>
            <a:off x="616650" y="3976313"/>
            <a:ext cx="565200" cy="727350"/>
            <a:chOff x="5478150" y="2557013"/>
            <a:chExt cx="565200" cy="727350"/>
          </a:xfrm>
        </p:grpSpPr>
        <p:pic>
          <p:nvPicPr>
            <p:cNvPr id="311" name="Google Shape;311;p20"/>
            <p:cNvPicPr preferRelativeResize="0"/>
            <p:nvPr/>
          </p:nvPicPr>
          <p:blipFill>
            <a:blip r:embed="rId12">
              <a:alphaModFix/>
            </a:blip>
            <a:stretch>
              <a:fillRect/>
            </a:stretch>
          </p:blipFill>
          <p:spPr>
            <a:xfrm>
              <a:off x="5548313" y="2557013"/>
              <a:ext cx="408960" cy="511200"/>
            </a:xfrm>
            <a:prstGeom prst="rect">
              <a:avLst/>
            </a:prstGeom>
            <a:noFill/>
            <a:ln>
              <a:noFill/>
            </a:ln>
          </p:spPr>
        </p:pic>
        <p:sp>
          <p:nvSpPr>
            <p:cNvPr id="312" name="Google Shape;312;p20"/>
            <p:cNvSpPr txBox="1"/>
            <p:nvPr/>
          </p:nvSpPr>
          <p:spPr>
            <a:xfrm>
              <a:off x="5478150" y="2976563"/>
              <a:ext cx="56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Robotic</a:t>
              </a:r>
              <a:endParaRPr sz="800">
                <a:solidFill>
                  <a:schemeClr val="lt1"/>
                </a:solidFill>
              </a:endParaRPr>
            </a:p>
          </p:txBody>
        </p:sp>
      </p:grpSp>
      <p:grpSp>
        <p:nvGrpSpPr>
          <p:cNvPr id="313" name="Google Shape;313;p20"/>
          <p:cNvGrpSpPr/>
          <p:nvPr/>
        </p:nvGrpSpPr>
        <p:grpSpPr>
          <a:xfrm>
            <a:off x="-50375" y="4494950"/>
            <a:ext cx="913200" cy="699475"/>
            <a:chOff x="7096800" y="4445625"/>
            <a:chExt cx="913200" cy="699475"/>
          </a:xfrm>
        </p:grpSpPr>
        <p:pic>
          <p:nvPicPr>
            <p:cNvPr id="314" name="Google Shape;314;p20"/>
            <p:cNvPicPr preferRelativeResize="0"/>
            <p:nvPr/>
          </p:nvPicPr>
          <p:blipFill>
            <a:blip r:embed="rId13">
              <a:alphaModFix/>
            </a:blip>
            <a:stretch>
              <a:fillRect/>
            </a:stretch>
          </p:blipFill>
          <p:spPr>
            <a:xfrm>
              <a:off x="7245913" y="4445625"/>
              <a:ext cx="537429" cy="360000"/>
            </a:xfrm>
            <a:prstGeom prst="rect">
              <a:avLst/>
            </a:prstGeom>
            <a:noFill/>
            <a:ln>
              <a:noFill/>
            </a:ln>
          </p:spPr>
        </p:pic>
        <p:sp>
          <p:nvSpPr>
            <p:cNvPr id="315" name="Google Shape;315;p20"/>
            <p:cNvSpPr txBox="1"/>
            <p:nvPr/>
          </p:nvSpPr>
          <p:spPr>
            <a:xfrm>
              <a:off x="7096800" y="4714000"/>
              <a:ext cx="91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Business critical</a:t>
              </a:r>
              <a:endParaRPr sz="800">
                <a:solidFill>
                  <a:schemeClr val="lt1"/>
                </a:solidFill>
              </a:endParaRPr>
            </a:p>
            <a:p>
              <a:pPr marL="0" lvl="0" indent="0" algn="l" rtl="0">
                <a:spcBef>
                  <a:spcPts val="0"/>
                </a:spcBef>
                <a:spcAft>
                  <a:spcPts val="0"/>
                </a:spcAft>
                <a:buNone/>
              </a:pPr>
              <a:r>
                <a:rPr lang="en-GB" sz="800">
                  <a:solidFill>
                    <a:schemeClr val="lt1"/>
                  </a:solidFill>
                </a:rPr>
                <a:t>(mainframe)</a:t>
              </a:r>
              <a:endParaRPr sz="800">
                <a:solidFill>
                  <a:schemeClr val="lt1"/>
                </a:solidFill>
              </a:endParaRPr>
            </a:p>
          </p:txBody>
        </p:sp>
      </p:grpSp>
      <p:grpSp>
        <p:nvGrpSpPr>
          <p:cNvPr id="316" name="Google Shape;316;p20"/>
          <p:cNvGrpSpPr/>
          <p:nvPr/>
        </p:nvGrpSpPr>
        <p:grpSpPr>
          <a:xfrm>
            <a:off x="969775" y="4482381"/>
            <a:ext cx="913200" cy="688870"/>
            <a:chOff x="7096800" y="4509256"/>
            <a:chExt cx="913200" cy="688870"/>
          </a:xfrm>
        </p:grpSpPr>
        <p:pic>
          <p:nvPicPr>
            <p:cNvPr id="317" name="Google Shape;317;p20"/>
            <p:cNvPicPr preferRelativeResize="0"/>
            <p:nvPr/>
          </p:nvPicPr>
          <p:blipFill>
            <a:blip r:embed="rId13">
              <a:alphaModFix/>
            </a:blip>
            <a:stretch>
              <a:fillRect/>
            </a:stretch>
          </p:blipFill>
          <p:spPr>
            <a:xfrm>
              <a:off x="7245913" y="4509256"/>
              <a:ext cx="537429" cy="360000"/>
            </a:xfrm>
            <a:prstGeom prst="rect">
              <a:avLst/>
            </a:prstGeom>
            <a:noFill/>
            <a:ln>
              <a:noFill/>
            </a:ln>
          </p:spPr>
        </p:pic>
        <p:sp>
          <p:nvSpPr>
            <p:cNvPr id="318" name="Google Shape;318;p20"/>
            <p:cNvSpPr txBox="1"/>
            <p:nvPr/>
          </p:nvSpPr>
          <p:spPr>
            <a:xfrm>
              <a:off x="7096800" y="4767026"/>
              <a:ext cx="913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Mission critical</a:t>
              </a:r>
              <a:endParaRPr sz="800">
                <a:solidFill>
                  <a:schemeClr val="lt1"/>
                </a:solidFill>
              </a:endParaRPr>
            </a:p>
            <a:p>
              <a:pPr marL="0" lvl="0" indent="0" algn="l" rtl="0">
                <a:spcBef>
                  <a:spcPts val="0"/>
                </a:spcBef>
                <a:spcAft>
                  <a:spcPts val="0"/>
                </a:spcAft>
                <a:buNone/>
              </a:pPr>
              <a:r>
                <a:rPr lang="en-GB" sz="800">
                  <a:solidFill>
                    <a:schemeClr val="lt1"/>
                  </a:solidFill>
                </a:rPr>
                <a:t>(applications)</a:t>
              </a:r>
              <a:endParaRPr sz="800">
                <a:solidFill>
                  <a:schemeClr val="lt1"/>
                </a:solidFill>
              </a:endParaRPr>
            </a:p>
          </p:txBody>
        </p:sp>
      </p:grpSp>
      <p:grpSp>
        <p:nvGrpSpPr>
          <p:cNvPr id="319" name="Google Shape;319;p20"/>
          <p:cNvGrpSpPr/>
          <p:nvPr/>
        </p:nvGrpSpPr>
        <p:grpSpPr>
          <a:xfrm>
            <a:off x="4293650" y="4479325"/>
            <a:ext cx="869100" cy="577325"/>
            <a:chOff x="6808250" y="3745900"/>
            <a:chExt cx="869100" cy="577325"/>
          </a:xfrm>
        </p:grpSpPr>
        <p:pic>
          <p:nvPicPr>
            <p:cNvPr id="320" name="Google Shape;320;p20"/>
            <p:cNvPicPr preferRelativeResize="0"/>
            <p:nvPr/>
          </p:nvPicPr>
          <p:blipFill>
            <a:blip r:embed="rId13">
              <a:alphaModFix/>
            </a:blip>
            <a:stretch>
              <a:fillRect/>
            </a:stretch>
          </p:blipFill>
          <p:spPr>
            <a:xfrm>
              <a:off x="6886550" y="3745900"/>
              <a:ext cx="537429" cy="360000"/>
            </a:xfrm>
            <a:prstGeom prst="rect">
              <a:avLst/>
            </a:prstGeom>
            <a:noFill/>
            <a:ln>
              <a:noFill/>
            </a:ln>
          </p:spPr>
        </p:pic>
        <p:sp>
          <p:nvSpPr>
            <p:cNvPr id="321" name="Google Shape;321;p20"/>
            <p:cNvSpPr txBox="1"/>
            <p:nvPr/>
          </p:nvSpPr>
          <p:spPr>
            <a:xfrm>
              <a:off x="6808250" y="4015425"/>
              <a:ext cx="869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chemeClr val="lt1"/>
                  </a:solidFill>
                </a:rPr>
                <a:t>B2B Systems</a:t>
              </a:r>
              <a:endParaRPr sz="800">
                <a:solidFill>
                  <a:schemeClr val="lt1"/>
                </a:solidFill>
              </a:endParaRPr>
            </a:p>
          </p:txBody>
        </p:sp>
      </p:grpSp>
      <p:sp>
        <p:nvSpPr>
          <p:cNvPr id="322" name="Google Shape;322;p20"/>
          <p:cNvSpPr txBox="1"/>
          <p:nvPr/>
        </p:nvSpPr>
        <p:spPr>
          <a:xfrm>
            <a:off x="4498450" y="3630750"/>
            <a:ext cx="6492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a:solidFill>
                  <a:schemeClr val="lt1"/>
                </a:solidFill>
              </a:rPr>
              <a:t>SYS</a:t>
            </a:r>
            <a:endParaRPr sz="1500">
              <a:solidFill>
                <a:schemeClr val="lt1"/>
              </a:solidFill>
            </a:endParaRPr>
          </a:p>
          <a:p>
            <a:pPr marL="0" lvl="0" indent="0" algn="l" rtl="0">
              <a:spcBef>
                <a:spcPts val="0"/>
              </a:spcBef>
              <a:spcAft>
                <a:spcPts val="0"/>
              </a:spcAft>
              <a:buNone/>
            </a:pPr>
            <a:r>
              <a:rPr lang="en-GB" sz="1000">
                <a:solidFill>
                  <a:schemeClr val="lt1"/>
                </a:solidFill>
              </a:rPr>
              <a:t>external</a:t>
            </a:r>
            <a:endParaRPr sz="1000">
              <a:solidFill>
                <a:schemeClr val="lt1"/>
              </a:solidFill>
            </a:endParaRPr>
          </a:p>
        </p:txBody>
      </p:sp>
      <p:sp>
        <p:nvSpPr>
          <p:cNvPr id="323" name="Google Shape;323;p20"/>
          <p:cNvSpPr/>
          <p:nvPr/>
        </p:nvSpPr>
        <p:spPr>
          <a:xfrm>
            <a:off x="-5401512" y="-2132197"/>
            <a:ext cx="10800000" cy="10799700"/>
          </a:xfrm>
          <a:prstGeom prst="pie">
            <a:avLst>
              <a:gd name="adj1" fmla="val 9124"/>
              <a:gd name="adj2" fmla="val 5419493"/>
            </a:avLst>
          </a:prstGeom>
          <a:gradFill>
            <a:gsLst>
              <a:gs pos="0">
                <a:srgbClr val="000000"/>
              </a:gs>
              <a:gs pos="100000">
                <a:srgbClr val="38761D"/>
              </a:gs>
            </a:gsLst>
            <a:path path="circle">
              <a:fillToRect t="100000" r="100000"/>
            </a:path>
            <a:tileRect l="-100000" b="-10000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24" name="Google Shape;324;p20"/>
          <p:cNvSpPr/>
          <p:nvPr/>
        </p:nvSpPr>
        <p:spPr>
          <a:xfrm flipH="1">
            <a:off x="3398200" y="3266750"/>
            <a:ext cx="3682800" cy="478500"/>
          </a:xfrm>
          <a:prstGeom prst="lef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data recovery on information assets</a:t>
            </a:r>
            <a:endParaRPr>
              <a:solidFill>
                <a:schemeClr val="lt1"/>
              </a:solidFill>
            </a:endParaRPr>
          </a:p>
        </p:txBody>
      </p:sp>
      <p:sp>
        <p:nvSpPr>
          <p:cNvPr id="325" name="Google Shape;325;p20"/>
          <p:cNvSpPr/>
          <p:nvPr/>
        </p:nvSpPr>
        <p:spPr>
          <a:xfrm>
            <a:off x="3170450" y="3032900"/>
            <a:ext cx="3682800" cy="478500"/>
          </a:xfrm>
          <a:prstGeom prst="leftArrow">
            <a:avLst>
              <a:gd name="adj1" fmla="val 50000"/>
              <a:gd name="adj2" fmla="val 5000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lt1"/>
                </a:solidFill>
              </a:rPr>
              <a:t>data recovery on personas</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72"/>
                                        </p:tgtEl>
                                        <p:attrNameLst>
                                          <p:attrName>style.visibility</p:attrName>
                                        </p:attrNameLst>
                                      </p:cBhvr>
                                      <p:to>
                                        <p:strVal val="visible"/>
                                      </p:to>
                                    </p:set>
                                    <p:animEffect transition="in" filter="fade">
                                      <p:cBhvr>
                                        <p:cTn id="11" dur="1000"/>
                                        <p:tgtEl>
                                          <p:spTgt spid="272"/>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70"/>
                                        </p:tgtEl>
                                        <p:attrNameLst>
                                          <p:attrName>style.visibility</p:attrName>
                                        </p:attrNameLst>
                                      </p:cBhvr>
                                      <p:to>
                                        <p:strVal val="visible"/>
                                      </p:to>
                                    </p:set>
                                    <p:animEffect transition="in" filter="fade">
                                      <p:cBhvr>
                                        <p:cTn id="15" dur="1000"/>
                                        <p:tgtEl>
                                          <p:spTgt spid="270"/>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67"/>
                                        </p:tgtEl>
                                        <p:attrNameLst>
                                          <p:attrName>style.visibility</p:attrName>
                                        </p:attrNameLst>
                                      </p:cBhvr>
                                      <p:to>
                                        <p:strVal val="visible"/>
                                      </p:to>
                                    </p:set>
                                    <p:animEffect transition="in" filter="fade">
                                      <p:cBhvr>
                                        <p:cTn id="19" dur="1000"/>
                                        <p:tgtEl>
                                          <p:spTgt spid="267"/>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64"/>
                                        </p:tgtEl>
                                        <p:attrNameLst>
                                          <p:attrName>style.visibility</p:attrName>
                                        </p:attrNameLst>
                                      </p:cBhvr>
                                      <p:to>
                                        <p:strVal val="visible"/>
                                      </p:to>
                                    </p:set>
                                    <p:animEffect transition="in" filter="fade">
                                      <p:cBhvr>
                                        <p:cTn id="23" dur="1000"/>
                                        <p:tgtEl>
                                          <p:spTgt spid="26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61"/>
                                        </p:tgtEl>
                                        <p:attrNameLst>
                                          <p:attrName>style.visibility</p:attrName>
                                        </p:attrNameLst>
                                      </p:cBhvr>
                                      <p:to>
                                        <p:strVal val="visible"/>
                                      </p:to>
                                    </p:set>
                                    <p:animEffect transition="in" filter="fade">
                                      <p:cBhvr>
                                        <p:cTn id="27" dur="1000"/>
                                        <p:tgtEl>
                                          <p:spTgt spid="261"/>
                                        </p:tgtEl>
                                      </p:cBhvr>
                                    </p:animEffect>
                                  </p:childTnLst>
                                </p:cTn>
                              </p:par>
                            </p:childTnLst>
                          </p:cTn>
                        </p:par>
                        <p:par>
                          <p:cTn id="28" fill="hold">
                            <p:stCondLst>
                              <p:cond delay="6000"/>
                            </p:stCondLst>
                            <p:childTnLst>
                              <p:par>
                                <p:cTn id="29" presetID="10" presetClass="entr" presetSubtype="0" fill="hold" nodeType="afterEffect">
                                  <p:stCondLst>
                                    <p:cond delay="0"/>
                                  </p:stCondLst>
                                  <p:childTnLst>
                                    <p:set>
                                      <p:cBhvr>
                                        <p:cTn id="30" dur="1" fill="hold">
                                          <p:stCondLst>
                                            <p:cond delay="0"/>
                                          </p:stCondLst>
                                        </p:cTn>
                                        <p:tgtEl>
                                          <p:spTgt spid="259"/>
                                        </p:tgtEl>
                                        <p:attrNameLst>
                                          <p:attrName>style.visibility</p:attrName>
                                        </p:attrNameLst>
                                      </p:cBhvr>
                                      <p:to>
                                        <p:strVal val="visible"/>
                                      </p:to>
                                    </p:set>
                                    <p:animEffect transition="in" filter="fade">
                                      <p:cBhvr>
                                        <p:cTn id="31" dur="1000"/>
                                        <p:tgtEl>
                                          <p:spTgt spid="259"/>
                                        </p:tgtEl>
                                      </p:cBhvr>
                                    </p:animEffect>
                                  </p:childTnLst>
                                </p:cTn>
                              </p:par>
                              <p:par>
                                <p:cTn id="32" presetID="10" presetClass="entr" presetSubtype="0" fill="hold" nodeType="withEffect">
                                  <p:stCondLst>
                                    <p:cond delay="0"/>
                                  </p:stCondLst>
                                  <p:childTnLst>
                                    <p:set>
                                      <p:cBhvr>
                                        <p:cTn id="33" dur="1" fill="hold">
                                          <p:stCondLst>
                                            <p:cond delay="0"/>
                                          </p:stCondLst>
                                        </p:cTn>
                                        <p:tgtEl>
                                          <p:spTgt spid="260"/>
                                        </p:tgtEl>
                                        <p:attrNameLst>
                                          <p:attrName>style.visibility</p:attrName>
                                        </p:attrNameLst>
                                      </p:cBhvr>
                                      <p:to>
                                        <p:strVal val="visible"/>
                                      </p:to>
                                    </p:set>
                                    <p:animEffect transition="in" filter="fade">
                                      <p:cBhvr>
                                        <p:cTn id="34" dur="1000"/>
                                        <p:tgtEl>
                                          <p:spTgt spid="260"/>
                                        </p:tgtEl>
                                      </p:cBhvr>
                                    </p:animEffect>
                                  </p:childTnLst>
                                </p:cTn>
                              </p:par>
                            </p:childTnLst>
                          </p:cTn>
                        </p:par>
                        <p:par>
                          <p:cTn id="35" fill="hold">
                            <p:stCondLst>
                              <p:cond delay="7000"/>
                            </p:stCondLst>
                            <p:childTnLst>
                              <p:par>
                                <p:cTn id="36" presetID="2" presetClass="entr" presetSubtype="4" fill="hold" nodeType="afterEffect">
                                  <p:stCondLst>
                                    <p:cond delay="0"/>
                                  </p:stCondLst>
                                  <p:childTnLst>
                                    <p:set>
                                      <p:cBhvr>
                                        <p:cTn id="37" dur="1" fill="hold">
                                          <p:stCondLst>
                                            <p:cond delay="0"/>
                                          </p:stCondLst>
                                        </p:cTn>
                                        <p:tgtEl>
                                          <p:spTgt spid="277"/>
                                        </p:tgtEl>
                                        <p:attrNameLst>
                                          <p:attrName>style.visibility</p:attrName>
                                        </p:attrNameLst>
                                      </p:cBhvr>
                                      <p:to>
                                        <p:strVal val="visible"/>
                                      </p:to>
                                    </p:set>
                                    <p:anim calcmode="lin" valueType="num">
                                      <p:cBhvr additive="base">
                                        <p:cTn id="38" dur="1000"/>
                                        <p:tgtEl>
                                          <p:spTgt spid="2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Self-Sovereign Identity</a:t>
            </a:r>
            <a:endParaRPr/>
          </a:p>
        </p:txBody>
      </p:sp>
      <p:pic>
        <p:nvPicPr>
          <p:cNvPr id="331" name="Google Shape;331;p21"/>
          <p:cNvPicPr preferRelativeResize="0"/>
          <p:nvPr/>
        </p:nvPicPr>
        <p:blipFill>
          <a:blip r:embed="rId3">
            <a:alphaModFix/>
          </a:blip>
          <a:stretch>
            <a:fillRect/>
          </a:stretch>
        </p:blipFill>
        <p:spPr>
          <a:xfrm>
            <a:off x="152400" y="1170125"/>
            <a:ext cx="8839200" cy="374316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1A5BFA0C0A8B294486A33DCD6659936B" ma:contentTypeVersion="16" ma:contentTypeDescription="Creare un nuovo documento." ma:contentTypeScope="" ma:versionID="daee1447aaef5bccb8a80a78668c498d">
  <xsd:schema xmlns:xsd="http://www.w3.org/2001/XMLSchema" xmlns:xs="http://www.w3.org/2001/XMLSchema" xmlns:p="http://schemas.microsoft.com/office/2006/metadata/properties" xmlns:ns2="575d846e-f7ae-43b5-8c82-dc08880f9fbc" xmlns:ns3="03c8b834-4481-4188-a1ff-b897afb54cf4" targetNamespace="http://schemas.microsoft.com/office/2006/metadata/properties" ma:root="true" ma:fieldsID="efa0bf4476c8d1fc48467a56ca0091a5" ns2:_="" ns3:_="">
    <xsd:import namespace="575d846e-f7ae-43b5-8c82-dc08880f9fbc"/>
    <xsd:import namespace="03c8b834-4481-4188-a1ff-b897afb54cf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3:SharedWithUsers" minOccurs="0"/>
                <xsd:element ref="ns3:SharedWithDetails"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5d846e-f7ae-43b5-8c82-dc08880f9fb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Tag immagine" ma:readOnly="false" ma:fieldId="{5cf76f15-5ced-4ddc-b409-7134ff3c332f}" ma:taxonomyMulti="true" ma:sspId="1a246a42-2820-4317-b175-351f0a823e6f"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3c8b834-4481-4188-a1ff-b897afb54cf4"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5bb3edf6-db6c-4c51-8a2b-2299837c9451}" ma:internalName="TaxCatchAll" ma:showField="CatchAllData" ma:web="03c8b834-4481-4188-a1ff-b897afb54cf4">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6C2545-7383-4F1D-8289-E50A7C8E2F7E}">
  <ds:schemaRefs>
    <ds:schemaRef ds:uri="http://schemas.microsoft.com/sharepoint/v3/contenttype/forms"/>
  </ds:schemaRefs>
</ds:datastoreItem>
</file>

<file path=customXml/itemProps2.xml><?xml version="1.0" encoding="utf-8"?>
<ds:datastoreItem xmlns:ds="http://schemas.openxmlformats.org/officeDocument/2006/customXml" ds:itemID="{E44A3AFA-09BC-4351-9B50-3FEFA91481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5d846e-f7ae-43b5-8c82-dc08880f9fbc"/>
    <ds:schemaRef ds:uri="03c8b834-4481-4188-a1ff-b897afb54c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6733</Words>
  <Application>Microsoft Office PowerPoint</Application>
  <PresentationFormat>On-screen Show (16:9)</PresentationFormat>
  <Paragraphs>809</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Comfortaa Medium</vt:lpstr>
      <vt:lpstr>Roboto</vt:lpstr>
      <vt:lpstr>Comfortaa</vt:lpstr>
      <vt:lpstr>Arial</vt:lpstr>
      <vt:lpstr>Simple Light</vt:lpstr>
      <vt:lpstr>Reference Enterprise Architecture for Security orchestration</vt:lpstr>
      <vt:lpstr>PowerPoint Presentation</vt:lpstr>
      <vt:lpstr>Layered security architecture</vt:lpstr>
      <vt:lpstr>PowerPoint Presentation</vt:lpstr>
      <vt:lpstr>PowerPoint Presentation</vt:lpstr>
      <vt:lpstr>PowerPoint Presentation</vt:lpstr>
      <vt:lpstr>PowerPoint Presentation</vt:lpstr>
      <vt:lpstr>Corporate perimeters &amp; personas/assets</vt:lpstr>
      <vt:lpstr>Self-Sovereign Identity</vt:lpstr>
      <vt:lpstr>Models of corporate identity management</vt:lpstr>
      <vt:lpstr>PowerPoint Presentation</vt:lpstr>
      <vt:lpstr>PowerPoint Presentation</vt:lpstr>
      <vt:lpstr>PowerPoint Presentation</vt:lpstr>
      <vt:lpstr>Corporate perimeters &amp; personas</vt:lpstr>
      <vt:lpstr>Backup slides</vt:lpstr>
      <vt:lpstr>PowerPoint Presentation</vt:lpstr>
      <vt:lpstr>PowerPoint Presentation</vt:lpstr>
      <vt:lpstr>Identity &amp; Access Management (IAM) vs. Federated Identity Management (FIM)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 Enterprise Architecture for Security orchestration</dc:title>
  <cp:lastModifiedBy>Mattia Zago</cp:lastModifiedBy>
  <cp:revision>1</cp:revision>
  <dcterms:modified xsi:type="dcterms:W3CDTF">2024-04-11T14:36:39Z</dcterms:modified>
</cp:coreProperties>
</file>